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311" r:id="rId2"/>
    <p:sldId id="257" r:id="rId3"/>
    <p:sldId id="325" r:id="rId4"/>
    <p:sldId id="258" r:id="rId5"/>
    <p:sldId id="272" r:id="rId6"/>
    <p:sldId id="269" r:id="rId7"/>
    <p:sldId id="315" r:id="rId8"/>
    <p:sldId id="316" r:id="rId9"/>
    <p:sldId id="259" r:id="rId10"/>
    <p:sldId id="276" r:id="rId11"/>
    <p:sldId id="260" r:id="rId12"/>
    <p:sldId id="261" r:id="rId13"/>
    <p:sldId id="281" r:id="rId14"/>
    <p:sldId id="279" r:id="rId15"/>
    <p:sldId id="280" r:id="rId16"/>
    <p:sldId id="282" r:id="rId17"/>
    <p:sldId id="264" r:id="rId18"/>
    <p:sldId id="283" r:id="rId19"/>
    <p:sldId id="284" r:id="rId20"/>
    <p:sldId id="286" r:id="rId21"/>
    <p:sldId id="285" r:id="rId22"/>
    <p:sldId id="334" r:id="rId23"/>
    <p:sldId id="329" r:id="rId24"/>
    <p:sldId id="314" r:id="rId25"/>
    <p:sldId id="299" r:id="rId26"/>
    <p:sldId id="312" r:id="rId27"/>
    <p:sldId id="297" r:id="rId28"/>
    <p:sldId id="296" r:id="rId29"/>
    <p:sldId id="287" r:id="rId30"/>
    <p:sldId id="292" r:id="rId31"/>
    <p:sldId id="293" r:id="rId32"/>
    <p:sldId id="294" r:id="rId33"/>
    <p:sldId id="295" r:id="rId34"/>
    <p:sldId id="330" r:id="rId35"/>
    <p:sldId id="318" r:id="rId36"/>
    <p:sldId id="310" r:id="rId37"/>
    <p:sldId id="319" r:id="rId38"/>
    <p:sldId id="320" r:id="rId39"/>
    <p:sldId id="309" r:id="rId40"/>
    <p:sldId id="306" r:id="rId41"/>
    <p:sldId id="305" r:id="rId42"/>
    <p:sldId id="302" r:id="rId43"/>
    <p:sldId id="303" r:id="rId44"/>
    <p:sldId id="307" r:id="rId45"/>
    <p:sldId id="322" r:id="rId46"/>
    <p:sldId id="321" r:id="rId47"/>
    <p:sldId id="323" r:id="rId48"/>
    <p:sldId id="324" r:id="rId49"/>
    <p:sldId id="275" r:id="rId50"/>
    <p:sldId id="333" r:id="rId51"/>
    <p:sldId id="332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C5F0B"/>
    <a:srgbClr val="C6EF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13" autoAdjust="0"/>
    <p:restoredTop sz="74921" autoAdjust="0"/>
  </p:normalViewPr>
  <p:slideViewPr>
    <p:cSldViewPr snapToGrid="0" snapToObjects="1">
      <p:cViewPr>
        <p:scale>
          <a:sx n="92" d="100"/>
          <a:sy n="92" d="100"/>
        </p:scale>
        <p:origin x="-2184" y="-72"/>
      </p:cViewPr>
      <p:guideLst>
        <p:guide orient="horz" pos="624"/>
        <p:guide pos="5482"/>
      </p:guideLst>
    </p:cSldViewPr>
  </p:slideViewPr>
  <p:outlineViewPr>
    <p:cViewPr>
      <p:scale>
        <a:sx n="33" d="100"/>
        <a:sy n="33" d="100"/>
      </p:scale>
      <p:origin x="0" y="151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 snapToObjects="1" showGuides="1">
      <p:cViewPr varScale="1">
        <p:scale>
          <a:sx n="131" d="100"/>
          <a:sy n="131" d="100"/>
        </p:scale>
        <p:origin x="-468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yssaW:Google%20Drive:WMU:MAE%202016:MAE-%20Example%20Chart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perk\Desktop\MAE\MAE-%20Example%20Charts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perk\Desktop\MAE%20Icons\MAE-%20Example%20Charts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LyssaW:Google%20Drive:WMU:MAE%202016:Rubric%20bubble%20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effectLst/>
          </c:spPr>
          <c:invertIfNegative val="0"/>
          <c:dLbls>
            <c:txPr>
              <a:bodyPr/>
              <a:lstStyle/>
              <a:p>
                <a:pPr>
                  <a:defRPr sz="2000" b="0" i="0">
                    <a:solidFill>
                      <a:schemeClr val="accent1"/>
                    </a:solidFill>
                    <a:latin typeface="Montserrat Light"/>
                    <a:cs typeface="Montserrat Ligh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Sheet1!$B$3:$B$7</c:f>
              <c:numCache>
                <c:formatCode>General</c:formatCode>
                <c:ptCount val="5"/>
                <c:pt idx="0">
                  <c:v>172</c:v>
                </c:pt>
                <c:pt idx="1">
                  <c:v>293</c:v>
                </c:pt>
                <c:pt idx="2">
                  <c:v>419</c:v>
                </c:pt>
                <c:pt idx="3">
                  <c:v>440</c:v>
                </c:pt>
                <c:pt idx="4">
                  <c:v>643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78203136"/>
        <c:axId val="82763776"/>
      </c:barChart>
      <c:catAx>
        <c:axId val="78203136"/>
        <c:scaling>
          <c:orientation val="minMax"/>
        </c:scaling>
        <c:delete val="1"/>
        <c:axPos val="l"/>
        <c:majorTickMark val="out"/>
        <c:minorTickMark val="none"/>
        <c:tickLblPos val="nextTo"/>
        <c:crossAx val="82763776"/>
        <c:crosses val="autoZero"/>
        <c:auto val="1"/>
        <c:lblAlgn val="ctr"/>
        <c:lblOffset val="100"/>
        <c:noMultiLvlLbl val="0"/>
      </c:catAx>
      <c:valAx>
        <c:axId val="82763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82031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82655293088399"/>
          <c:y val="0.10153763076266201"/>
          <c:w val="0.63070100612423496"/>
          <c:h val="0.79106305491717799"/>
        </c:manualLayout>
      </c:layout>
      <c:lineChart>
        <c:grouping val="standard"/>
        <c:varyColors val="0"/>
        <c:ser>
          <c:idx val="0"/>
          <c:order val="0"/>
          <c:tx>
            <c:strRef>
              <c:f>Slope!$A$4</c:f>
              <c:strCache>
                <c:ptCount val="1"/>
                <c:pt idx="0">
                  <c:v>Asian</c:v>
                </c:pt>
              </c:strCache>
            </c:strRef>
          </c:tx>
          <c:spPr>
            <a:ln w="508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Ligh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Slope!$B$3:$C$3</c:f>
              <c:strCache>
                <c:ptCount val="2"/>
                <c:pt idx="0">
                  <c:v>Comparison</c:v>
                </c:pt>
                <c:pt idx="1">
                  <c:v>Reconnect</c:v>
                </c:pt>
              </c:strCache>
            </c:strRef>
          </c:cat>
          <c:val>
            <c:numRef>
              <c:f>Slope!$B$4:$C$4</c:f>
              <c:numCache>
                <c:formatCode>General</c:formatCode>
                <c:ptCount val="2"/>
                <c:pt idx="0" formatCode="0">
                  <c:v>3</c:v>
                </c:pt>
                <c:pt idx="1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Slope!$A$5</c:f>
              <c:strCache>
                <c:ptCount val="1"/>
                <c:pt idx="0">
                  <c:v>Middle                     Eastern</c:v>
                </c:pt>
              </c:strCache>
            </c:strRef>
          </c:tx>
          <c:spPr>
            <a:ln w="508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dLbl>
              <c:idx val="1"/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Ligh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Slope!$B$3:$C$3</c:f>
              <c:strCache>
                <c:ptCount val="2"/>
                <c:pt idx="0">
                  <c:v>Comparison</c:v>
                </c:pt>
                <c:pt idx="1">
                  <c:v>Reconnect</c:v>
                </c:pt>
              </c:strCache>
            </c:strRef>
          </c:cat>
          <c:val>
            <c:numRef>
              <c:f>Slope!$B$5:$C$5</c:f>
              <c:numCache>
                <c:formatCode>General</c:formatCode>
                <c:ptCount val="2"/>
                <c:pt idx="0" formatCode="0">
                  <c:v>18</c:v>
                </c:pt>
                <c:pt idx="1">
                  <c:v>20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Slope!$A$6</c:f>
              <c:strCache>
                <c:ptCount val="1"/>
                <c:pt idx="0">
                  <c:v>White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0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spPr>
              <a:ln w="50800" cap="rnd">
                <a:noFill/>
                <a:round/>
              </a:ln>
              <a:effectLst/>
            </c:spPr>
          </c:dPt>
          <c:dPt>
            <c:idx val="1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50800" cap="rnd">
                <a:solidFill>
                  <a:schemeClr val="accent6">
                    <a:lumMod val="60000"/>
                    <a:lumOff val="40000"/>
                  </a:schemeClr>
                </a:solidFill>
                <a:round/>
              </a:ln>
              <a:effectLst/>
            </c:spPr>
          </c:dPt>
          <c:dLbls>
            <c:dLbl>
              <c:idx val="0"/>
              <c:dLblPos val="l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Ligh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Slope!$B$3:$C$3</c:f>
              <c:strCache>
                <c:ptCount val="2"/>
                <c:pt idx="0">
                  <c:v>Comparison</c:v>
                </c:pt>
                <c:pt idx="1">
                  <c:v>Reconnect</c:v>
                </c:pt>
              </c:strCache>
            </c:strRef>
          </c:cat>
          <c:val>
            <c:numRef>
              <c:f>Slope!$B$6:$C$6</c:f>
              <c:numCache>
                <c:formatCode>General</c:formatCode>
                <c:ptCount val="2"/>
                <c:pt idx="0" formatCode="0">
                  <c:v>30</c:v>
                </c:pt>
                <c:pt idx="1">
                  <c:v>55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Slope!$A$7</c:f>
              <c:strCache>
                <c:ptCount val="1"/>
                <c:pt idx="0">
                  <c:v>Black</c:v>
                </c:pt>
              </c:strCache>
            </c:strRef>
          </c:tx>
          <c:spPr>
            <a:ln w="508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Ligh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Slope!$B$3:$C$3</c:f>
              <c:strCache>
                <c:ptCount val="2"/>
                <c:pt idx="0">
                  <c:v>Comparison</c:v>
                </c:pt>
                <c:pt idx="1">
                  <c:v>Reconnect</c:v>
                </c:pt>
              </c:strCache>
            </c:strRef>
          </c:cat>
          <c:val>
            <c:numRef>
              <c:f>Slope!$B$7:$C$7</c:f>
              <c:numCache>
                <c:formatCode>General</c:formatCode>
                <c:ptCount val="2"/>
                <c:pt idx="0" formatCode="0">
                  <c:v>40</c:v>
                </c:pt>
                <c:pt idx="1">
                  <c:v>68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Slope!$A$8</c:f>
              <c:strCache>
                <c:ptCount val="1"/>
                <c:pt idx="0">
                  <c:v>Hispanic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Ligh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Slope!$B$3:$C$3</c:f>
              <c:strCache>
                <c:ptCount val="2"/>
                <c:pt idx="0">
                  <c:v>Comparison</c:v>
                </c:pt>
                <c:pt idx="1">
                  <c:v>Reconnect</c:v>
                </c:pt>
              </c:strCache>
            </c:strRef>
          </c:cat>
          <c:val>
            <c:numRef>
              <c:f>Slope!$B$8:$C$8</c:f>
              <c:numCache>
                <c:formatCode>General</c:formatCode>
                <c:ptCount val="2"/>
                <c:pt idx="0" formatCode="0">
                  <c:v>50</c:v>
                </c:pt>
                <c:pt idx="1">
                  <c:v>30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732928"/>
        <c:axId val="82734464"/>
      </c:lineChart>
      <c:catAx>
        <c:axId val="8273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ea typeface="+mn-ea"/>
                <a:cs typeface="+mn-cs"/>
              </a:defRPr>
            </a:pPr>
            <a:endParaRPr lang="en-US"/>
          </a:p>
        </c:txPr>
        <c:crossAx val="82734464"/>
        <c:crosses val="autoZero"/>
        <c:auto val="1"/>
        <c:lblAlgn val="ctr"/>
        <c:lblOffset val="100"/>
        <c:noMultiLvlLbl val="0"/>
      </c:catAx>
      <c:valAx>
        <c:axId val="8273446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827329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400" b="0" i="0" u="none" strike="noStrike" kern="1200" spc="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en-US" sz="2200" b="1" i="1" u="none" strike="noStrike" baseline="0" dirty="0" smtClean="0">
                <a:solidFill>
                  <a:schemeClr val="accent6"/>
                </a:solidFill>
                <a:effectLst/>
                <a:latin typeface="Montserrat Light"/>
              </a:rPr>
              <a:t>Reconnect</a:t>
            </a:r>
            <a:r>
              <a:rPr lang="en-US" sz="2200" b="1" i="0" u="none" strike="noStrike" baseline="0" dirty="0" smtClean="0">
                <a:solidFill>
                  <a:schemeClr val="accent6"/>
                </a:solidFill>
                <a:effectLst/>
                <a:latin typeface="Montserrat Light"/>
              </a:rPr>
              <a:t> participants in </a:t>
            </a:r>
            <a:r>
              <a:rPr lang="en-US" sz="3000" b="1" i="0" u="none" strike="noStrike" baseline="0" dirty="0" smtClean="0">
                <a:solidFill>
                  <a:schemeClr val="accent6"/>
                </a:solidFill>
                <a:effectLst/>
                <a:latin typeface="Amatic Bold"/>
                <a:cs typeface="Amatic Bold"/>
              </a:rPr>
              <a:t>Detroit </a:t>
            </a:r>
            <a:r>
              <a:rPr lang="en-US" sz="2200" b="1" i="0" u="none" strike="noStrike" baseline="0" dirty="0" smtClean="0">
                <a:solidFill>
                  <a:schemeClr val="accent6"/>
                </a:solidFill>
                <a:effectLst/>
                <a:latin typeface="Montserrat Light"/>
              </a:rPr>
              <a:t>increased their understanding of the renting process from pre- to post-test more than </a:t>
            </a:r>
            <a:r>
              <a:rPr lang="en-US" sz="3000" b="1" i="0" u="none" strike="noStrike" baseline="0" dirty="0" smtClean="0">
                <a:solidFill>
                  <a:schemeClr val="accent1"/>
                </a:solidFill>
                <a:effectLst/>
                <a:latin typeface="Amatic Bold"/>
                <a:cs typeface="Amatic Bold"/>
              </a:rPr>
              <a:t>Grand Rapids </a:t>
            </a:r>
            <a:r>
              <a:rPr lang="en-US" sz="2200" b="1" i="0" u="none" strike="noStrike" baseline="0" dirty="0" smtClean="0">
                <a:solidFill>
                  <a:schemeClr val="accent6"/>
                </a:solidFill>
                <a:effectLst/>
                <a:latin typeface="Montserrat Light"/>
              </a:rPr>
              <a:t>and </a:t>
            </a:r>
            <a:r>
              <a:rPr lang="en-US" sz="3000" b="1" i="0" u="none" strike="noStrike" baseline="0" dirty="0" smtClean="0">
                <a:solidFill>
                  <a:srgbClr val="C6EF46"/>
                </a:solidFill>
                <a:effectLst/>
                <a:latin typeface="Amatic Bold"/>
                <a:cs typeface="Amatic Bold"/>
              </a:rPr>
              <a:t>Kalamazoo</a:t>
            </a:r>
            <a:r>
              <a:rPr lang="en-US" sz="2200" b="1" i="0" u="none" strike="noStrike" baseline="0" dirty="0" smtClean="0">
                <a:solidFill>
                  <a:schemeClr val="accent6"/>
                </a:solidFill>
                <a:effectLst/>
                <a:latin typeface="Montserrat Light"/>
              </a:rPr>
              <a:t>. </a:t>
            </a:r>
            <a:endParaRPr lang="en-US" sz="2200" i="1" dirty="0">
              <a:solidFill>
                <a:schemeClr val="accent6"/>
              </a:solidFill>
              <a:latin typeface="Montserrat Light"/>
            </a:endParaRPr>
          </a:p>
        </c:rich>
      </c:tx>
      <c:layout>
        <c:manualLayout>
          <c:xMode val="edge"/>
          <c:yMode val="edge"/>
          <c:x val="6.9171163251980001E-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3524979088200799E-2"/>
          <c:y val="0.39928728668917901"/>
          <c:w val="0.97647502091179905"/>
          <c:h val="0.59398225577041397"/>
        </c:manualLayout>
      </c:layout>
      <c:scatterChart>
        <c:scatterStyle val="lineMarker"/>
        <c:varyColors val="0"/>
        <c:ser>
          <c:idx val="0"/>
          <c:order val="0"/>
          <c:tx>
            <c:strRef>
              <c:f>'Dumbbell Dot'!$A$8</c:f>
              <c:strCache>
                <c:ptCount val="1"/>
                <c:pt idx="0">
                  <c:v>Detroit</c:v>
                </c:pt>
              </c:strCache>
            </c:strRef>
          </c:tx>
          <c:spPr>
            <a:ln w="88900" cap="rnd">
              <a:solidFill>
                <a:srgbClr val="2B1D2E"/>
              </a:solidFill>
              <a:round/>
            </a:ln>
            <a:effectLst/>
          </c:spPr>
          <c:marker>
            <c:symbol val="circle"/>
            <c:size val="4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'Dumbbell Dot'!$B$8:$C$8</c:f>
              <c:numCache>
                <c:formatCode>General</c:formatCode>
                <c:ptCount val="2"/>
                <c:pt idx="0">
                  <c:v>35</c:v>
                </c:pt>
                <c:pt idx="1">
                  <c:v>68</c:v>
                </c:pt>
              </c:numCache>
            </c:numRef>
          </c:xVal>
          <c:yVal>
            <c:numRef>
              <c:f>'Dumbbell Dot'!$D$8:$E$8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'Dumbbell Dot'!$A$9</c:f>
              <c:strCache>
                <c:ptCount val="1"/>
                <c:pt idx="0">
                  <c:v>Grand Rapid</c:v>
                </c:pt>
              </c:strCache>
            </c:strRef>
          </c:tx>
          <c:spPr>
            <a:ln w="66675" cap="rnd">
              <a:solidFill>
                <a:srgbClr val="076473"/>
              </a:solidFill>
              <a:round/>
            </a:ln>
            <a:effectLst/>
          </c:spPr>
          <c:marker>
            <c:symbol val="circle"/>
            <c:size val="40"/>
            <c:spPr>
              <a:solidFill>
                <a:schemeClr val="accent3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'Dumbbell Dot'!$B$9:$C$9</c:f>
              <c:numCache>
                <c:formatCode>General</c:formatCode>
                <c:ptCount val="2"/>
                <c:pt idx="0">
                  <c:v>85</c:v>
                </c:pt>
                <c:pt idx="1">
                  <c:v>98</c:v>
                </c:pt>
              </c:numCache>
            </c:numRef>
          </c:xVal>
          <c:yVal>
            <c:numRef>
              <c:f>'Dumbbell Dot'!$D$9:$E$9</c:f>
              <c:numCache>
                <c:formatCode>General</c:formatCode>
                <c:ptCount val="2"/>
                <c:pt idx="0">
                  <c:v>1.5</c:v>
                </c:pt>
                <c:pt idx="1">
                  <c:v>1.5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'Dumbbell Dot'!$A$10</c:f>
              <c:strCache>
                <c:ptCount val="1"/>
                <c:pt idx="0">
                  <c:v>Kalamazoo</c:v>
                </c:pt>
              </c:strCache>
            </c:strRef>
          </c:tx>
          <c:spPr>
            <a:ln w="69850" cap="rnd">
              <a:solidFill>
                <a:srgbClr val="C0F015"/>
              </a:solidFill>
              <a:round/>
            </a:ln>
            <a:effectLst/>
          </c:spPr>
          <c:marker>
            <c:symbol val="circle"/>
            <c:size val="40"/>
            <c:spPr>
              <a:solidFill>
                <a:schemeClr val="accent5">
                  <a:lumMod val="75000"/>
                </a:schemeClr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'Dumbbell Dot'!$B$10:$C$10</c:f>
              <c:numCache>
                <c:formatCode>General</c:formatCode>
                <c:ptCount val="2"/>
                <c:pt idx="0">
                  <c:v>62</c:v>
                </c:pt>
                <c:pt idx="1">
                  <c:v>84</c:v>
                </c:pt>
              </c:numCache>
            </c:numRef>
          </c:xVal>
          <c:yVal>
            <c:numRef>
              <c:f>'Dumbbell Dot'!$D$10:$E$10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'Dumbbell Dot'!$A$11</c:f>
              <c:strCache>
                <c:ptCount val="1"/>
                <c:pt idx="0">
                  <c:v>Lansing</c:v>
                </c:pt>
              </c:strCache>
            </c:strRef>
          </c:tx>
          <c:spPr>
            <a:ln w="76200" cap="rnd">
              <a:solidFill>
                <a:srgbClr val="343859"/>
              </a:solidFill>
              <a:round/>
            </a:ln>
            <a:effectLst/>
          </c:spPr>
          <c:marker>
            <c:symbol val="circle"/>
            <c:size val="40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dPt>
            <c:idx val="1"/>
            <c:marker>
              <c:spPr>
                <a:solidFill>
                  <a:schemeClr val="accent2">
                    <a:alpha val="99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'Dumbbell Dot'!$B$11:$C$11</c:f>
              <c:numCache>
                <c:formatCode>General</c:formatCode>
                <c:ptCount val="2"/>
                <c:pt idx="0">
                  <c:v>45</c:v>
                </c:pt>
                <c:pt idx="1">
                  <c:v>74</c:v>
                </c:pt>
              </c:numCache>
            </c:numRef>
          </c:xVal>
          <c:yVal>
            <c:numRef>
              <c:f>'Dumbbell Dot'!$D$11:$E$11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y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axId val="82794368"/>
        <c:axId val="82795904"/>
      </c:scatterChart>
      <c:valAx>
        <c:axId val="82794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2795904"/>
        <c:crosses val="autoZero"/>
        <c:crossBetween val="midCat"/>
      </c:valAx>
      <c:valAx>
        <c:axId val="82795904"/>
        <c:scaling>
          <c:orientation val="minMax"/>
          <c:max val="2"/>
        </c:scaling>
        <c:delete val="1"/>
        <c:axPos val="l"/>
        <c:numFmt formatCode="General" sourceLinked="1"/>
        <c:majorTickMark val="out"/>
        <c:minorTickMark val="none"/>
        <c:tickLblPos val="nextTo"/>
        <c:crossAx val="827943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  <a:ea typeface="+mn-ea"/>
                <a:cs typeface="+mn-cs"/>
              </a:defRPr>
            </a:pPr>
            <a:r>
              <a:rPr lang="en-US" sz="2000" i="1" dirty="0" smtClean="0">
                <a:solidFill>
                  <a:schemeClr val="tx1"/>
                </a:solidFill>
                <a:latin typeface="Montserrat Light" panose="00000400000000000000" pitchFamily="50" charset="0"/>
              </a:rPr>
              <a:t>Reconnect </a:t>
            </a:r>
            <a:r>
              <a:rPr lang="en-US" sz="2000" i="0" dirty="0" smtClean="0">
                <a:solidFill>
                  <a:schemeClr val="tx1"/>
                </a:solidFill>
                <a:latin typeface="Montserrat Light" panose="00000400000000000000" pitchFamily="50" charset="0"/>
              </a:rPr>
              <a:t>met their goal of over 50% participants responding strongly agree or agree on</a:t>
            </a:r>
          </a:p>
          <a:p>
            <a:pPr algn="l"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  <a:ea typeface="+mn-ea"/>
                <a:cs typeface="+mn-cs"/>
              </a:defRPr>
            </a:pPr>
            <a:r>
              <a:rPr lang="en-US" sz="3000" i="0" dirty="0" smtClean="0">
                <a:solidFill>
                  <a:schemeClr val="tx1"/>
                </a:solidFill>
                <a:latin typeface="Amatic Bold"/>
                <a:cs typeface="Amatic Bold"/>
              </a:rPr>
              <a:t>Indicator</a:t>
            </a:r>
            <a:r>
              <a:rPr lang="en-US" sz="3000" i="0" baseline="0" dirty="0" smtClean="0">
                <a:solidFill>
                  <a:schemeClr val="tx1"/>
                </a:solidFill>
                <a:latin typeface="Amatic Bold"/>
                <a:cs typeface="Amatic Bold"/>
              </a:rPr>
              <a:t> 1 </a:t>
            </a:r>
            <a:r>
              <a:rPr lang="en-US" sz="2000" i="0" baseline="0" dirty="0" smtClean="0">
                <a:solidFill>
                  <a:schemeClr val="tx1"/>
                </a:solidFill>
                <a:latin typeface="Montserrat Light" panose="00000400000000000000" pitchFamily="50" charset="0"/>
              </a:rPr>
              <a:t>and </a:t>
            </a:r>
            <a:r>
              <a:rPr lang="en-US" sz="3000" i="0" baseline="0" dirty="0" smtClean="0">
                <a:solidFill>
                  <a:schemeClr val="tx1"/>
                </a:solidFill>
                <a:latin typeface="Amatic Bold"/>
                <a:cs typeface="Amatic Bold"/>
              </a:rPr>
              <a:t>Indicator 2</a:t>
            </a:r>
            <a:r>
              <a:rPr lang="en-US" sz="2000" i="0" baseline="0" dirty="0" smtClean="0">
                <a:solidFill>
                  <a:schemeClr val="tx1"/>
                </a:solidFill>
                <a:latin typeface="Montserrat Light" panose="00000400000000000000" pitchFamily="50" charset="0"/>
              </a:rPr>
              <a:t>.  </a:t>
            </a:r>
            <a:endParaRPr lang="en-US" sz="2000" dirty="0">
              <a:solidFill>
                <a:schemeClr val="tx1"/>
              </a:solidFill>
              <a:latin typeface="Montserrat Light" panose="00000400000000000000" pitchFamily="50" charset="0"/>
            </a:endParaRPr>
          </a:p>
        </c:rich>
      </c:tx>
      <c:layout>
        <c:manualLayout>
          <c:xMode val="edge"/>
          <c:yMode val="edge"/>
          <c:x val="2.4145062446612801E-2"/>
          <c:y val="2.5326018046620598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0.31298301452049798"/>
          <c:w val="1"/>
          <c:h val="0.65807577847470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'Divergent Stacked Bar'!$B$1</c:f>
              <c:strCache>
                <c:ptCount val="1"/>
                <c:pt idx="0">
                  <c:v>Buffer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val>
            <c:numRef>
              <c:f>'Divergent Stacked Bar'!$B$2:$B$4</c:f>
              <c:numCache>
                <c:formatCode>General</c:formatCode>
                <c:ptCount val="3"/>
                <c:pt idx="0">
                  <c:v>70</c:v>
                </c:pt>
                <c:pt idx="1">
                  <c:v>46</c:v>
                </c:pt>
                <c:pt idx="2">
                  <c:v>40</c:v>
                </c:pt>
              </c:numCache>
            </c:numRef>
          </c:val>
        </c:ser>
        <c:ser>
          <c:idx val="1"/>
          <c:order val="1"/>
          <c:tx>
            <c:strRef>
              <c:f>'Divergent Stacked Bar'!$C$1</c:f>
              <c:strCache>
                <c:ptCount val="1"/>
                <c:pt idx="0">
                  <c:v>SA</c:v>
                </c:pt>
              </c:strCache>
            </c:strRef>
          </c:tx>
          <c:spPr>
            <a:solidFill>
              <a:srgbClr val="076473">
                <a:lumMod val="50000"/>
              </a:srgbClr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3.0263244593002302E-3"/>
                  <c:y val="1.94546185461382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20420940177814E-2"/>
                  <c:y val="2.22338497670151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20420940177814E-2"/>
                  <c:y val="1.94546185461382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Montserrat Light" panose="000004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'Divergent Stacked Bar'!$C$2:$C$4</c:f>
              <c:numCache>
                <c:formatCode>General</c:formatCode>
                <c:ptCount val="3"/>
                <c:pt idx="0">
                  <c:v>8</c:v>
                </c:pt>
                <c:pt idx="1">
                  <c:v>36</c:v>
                </c:pt>
                <c:pt idx="2">
                  <c:v>35</c:v>
                </c:pt>
              </c:numCache>
            </c:numRef>
          </c:val>
        </c:ser>
        <c:ser>
          <c:idx val="2"/>
          <c:order val="2"/>
          <c:tx>
            <c:strRef>
              <c:f>'Divergent Stacked Bar'!$D$1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076473"/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87512143009231E-2"/>
                  <c:y val="1.667538732526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6983270796761E-2"/>
                  <c:y val="1.667538732526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264436106234801E-2"/>
                  <c:y val="1.94546185461382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Montserrat Light" panose="000004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'Divergent Stacked Bar'!$D$2:$D$4</c:f>
              <c:numCache>
                <c:formatCode>General</c:formatCode>
                <c:ptCount val="3"/>
                <c:pt idx="0">
                  <c:v>22</c:v>
                </c:pt>
                <c:pt idx="1">
                  <c:v>18</c:v>
                </c:pt>
                <c:pt idx="2">
                  <c:v>25</c:v>
                </c:pt>
              </c:numCache>
            </c:numRef>
          </c:val>
        </c:ser>
        <c:ser>
          <c:idx val="3"/>
          <c:order val="3"/>
          <c:tx>
            <c:strRef>
              <c:f>'Divergent Stacked Bar'!$E$1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rgbClr val="D6F567">
                <a:lumMod val="75000"/>
              </a:srgbClr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122570966230251"/>
                  <c:y val="1.667538732526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264436106234799E-3"/>
                  <c:y val="2.779231220876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211548884987801E-2"/>
                  <c:y val="2.22338497670151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Montserrat Light" panose="000004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'Divergent Stacked Bar'!$E$2:$E$4</c:f>
              <c:numCache>
                <c:formatCode>General</c:formatCode>
                <c:ptCount val="3"/>
                <c:pt idx="0">
                  <c:v>60</c:v>
                </c:pt>
                <c:pt idx="1">
                  <c:v>10</c:v>
                </c:pt>
                <c:pt idx="2">
                  <c:v>20</c:v>
                </c:pt>
              </c:numCache>
            </c:numRef>
          </c:val>
        </c:ser>
        <c:ser>
          <c:idx val="4"/>
          <c:order val="4"/>
          <c:tx>
            <c:strRef>
              <c:f>'Divergent Stacked Bar'!$F$1</c:f>
              <c:strCache>
                <c:ptCount val="1"/>
                <c:pt idx="0">
                  <c:v>SD</c:v>
                </c:pt>
              </c:strCache>
            </c:strRef>
          </c:tx>
          <c:spPr>
            <a:solidFill>
              <a:srgbClr val="D6F567">
                <a:lumMod val="50000"/>
              </a:srgbClr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3.0264436106234799E-3"/>
                  <c:y val="1.667538732526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5068537628404893E-2"/>
                  <c:y val="2.501308098789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185105274364398E-2"/>
                  <c:y val="1.66753873252614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Montserrat Light" panose="000004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'Divergent Stacked Bar'!$F$2:$F$4</c:f>
              <c:numCache>
                <c:formatCode>General</c:formatCode>
                <c:ptCount val="3"/>
                <c:pt idx="0">
                  <c:v>10</c:v>
                </c:pt>
                <c:pt idx="1">
                  <c:v>36</c:v>
                </c:pt>
                <c:pt idx="2">
                  <c:v>20</c:v>
                </c:pt>
              </c:numCache>
            </c:numRef>
          </c:val>
        </c:ser>
        <c:ser>
          <c:idx val="5"/>
          <c:order val="5"/>
          <c:tx>
            <c:strRef>
              <c:f>'Divergent Stacked Bar'!$G$1</c:f>
              <c:strCache>
                <c:ptCount val="1"/>
                <c:pt idx="0">
                  <c:v>Buffer</c:v>
                </c:pt>
              </c:strCache>
            </c:strRef>
          </c:tx>
          <c:spPr>
            <a:noFill/>
            <a:ln w="12700">
              <a:solidFill>
                <a:schemeClr val="bg1"/>
              </a:solidFill>
            </a:ln>
            <a:effectLst/>
          </c:spPr>
          <c:invertIfNegative val="0"/>
          <c:val>
            <c:numRef>
              <c:f>'Divergent Stacked Bar'!$G$2:$G$4</c:f>
              <c:numCache>
                <c:formatCode>General</c:formatCode>
                <c:ptCount val="3"/>
                <c:pt idx="0">
                  <c:v>30</c:v>
                </c:pt>
                <c:pt idx="1">
                  <c:v>54</c:v>
                </c:pt>
                <c:pt idx="2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100"/>
        <c:axId val="79801344"/>
        <c:axId val="82690816"/>
      </c:barChart>
      <c:catAx>
        <c:axId val="79801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2690816"/>
        <c:crosses val="autoZero"/>
        <c:auto val="1"/>
        <c:lblAlgn val="ctr"/>
        <c:lblOffset val="100"/>
        <c:noMultiLvlLbl val="0"/>
      </c:catAx>
      <c:valAx>
        <c:axId val="8269081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980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0">
      <a:solidFill>
        <a:sysClr val="window" lastClr="FFFFFF"/>
      </a:solidFill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46832818924099"/>
          <c:y val="7.0221699093307693E-2"/>
          <c:w val="0.81006109974401497"/>
          <c:h val="0.87065792360383198"/>
        </c:manualLayout>
      </c:layout>
      <c:bubbleChart>
        <c:varyColors val="0"/>
        <c:ser>
          <c:idx val="0"/>
          <c:order val="0"/>
          <c:tx>
            <c:strRef>
              <c:f>'LNW Edited'!$B$2</c:f>
              <c:strCache>
                <c:ptCount val="1"/>
                <c:pt idx="0">
                  <c:v>X-1, Y-1</c:v>
                </c:pt>
              </c:strCache>
            </c:strRef>
          </c:tx>
          <c:spPr>
            <a:solidFill>
              <a:srgbClr val="201523"/>
            </a:solidFill>
            <a:ln>
              <a:noFill/>
            </a:ln>
            <a:effectLst/>
          </c:spPr>
          <c:invertIfNegative val="0"/>
          <c:dLbls>
            <c:delete val="1"/>
          </c:dLbls>
          <c:xVal>
            <c:numRef>
              <c:f>'LNW Edited'!$J$2</c:f>
              <c:numCache>
                <c:formatCode>General</c:formatCode>
                <c:ptCount val="1"/>
                <c:pt idx="0">
                  <c:v>2</c:v>
                </c:pt>
              </c:numCache>
            </c:numRef>
          </c:xVal>
          <c:yVal>
            <c:numRef>
              <c:f>'LNW Edited'!$J$8</c:f>
              <c:numCache>
                <c:formatCode>General</c:formatCode>
                <c:ptCount val="1"/>
                <c:pt idx="0">
                  <c:v>0.5</c:v>
                </c:pt>
              </c:numCache>
            </c:numRef>
          </c:yVal>
          <c:bubbleSize>
            <c:numRef>
              <c:f>'LNW Edited'!$B$8</c:f>
              <c:numCache>
                <c:formatCode>General</c:formatCode>
                <c:ptCount val="1"/>
                <c:pt idx="0">
                  <c:v>40</c:v>
                </c:pt>
              </c:numCache>
            </c:numRef>
          </c:bubbleSize>
          <c:bubble3D val="0"/>
        </c:ser>
        <c:ser>
          <c:idx val="1"/>
          <c:order val="1"/>
          <c:tx>
            <c:strRef>
              <c:f>'LNW Edited'!$B$3</c:f>
              <c:strCache>
                <c:ptCount val="1"/>
                <c:pt idx="0">
                  <c:v>X-1, Y-2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invertIfNegative val="0"/>
          <c:dLbls>
            <c:delete val="1"/>
          </c:dLbls>
          <c:xVal>
            <c:numRef>
              <c:f>'LNW Edited'!$J$3</c:f>
              <c:numCache>
                <c:formatCode>General</c:formatCode>
                <c:ptCount val="1"/>
                <c:pt idx="0">
                  <c:v>4</c:v>
                </c:pt>
              </c:numCache>
            </c:numRef>
          </c:xVal>
          <c:yVal>
            <c:numRef>
              <c:f>'LNW Edited'!$J$9</c:f>
              <c:numCache>
                <c:formatCode>General</c:formatCode>
                <c:ptCount val="1"/>
                <c:pt idx="0">
                  <c:v>1.5</c:v>
                </c:pt>
              </c:numCache>
            </c:numRef>
          </c:yVal>
          <c:bubbleSize>
            <c:numRef>
              <c:f>'LNW Edited'!$B$9</c:f>
              <c:numCache>
                <c:formatCode>General</c:formatCode>
                <c:ptCount val="1"/>
                <c:pt idx="0">
                  <c:v>20</c:v>
                </c:pt>
              </c:numCache>
            </c:numRef>
          </c:bubbleSize>
          <c:bubble3D val="0"/>
        </c:ser>
        <c:ser>
          <c:idx val="2"/>
          <c:order val="2"/>
          <c:tx>
            <c:strRef>
              <c:f>'LNW Edited'!$B$4</c:f>
              <c:strCache>
                <c:ptCount val="1"/>
                <c:pt idx="0">
                  <c:v>X-1, Y-3</c:v>
                </c:pt>
              </c:strCache>
            </c:strRef>
          </c:tx>
          <c:spPr>
            <a:solidFill>
              <a:srgbClr val="076473"/>
            </a:solidFill>
            <a:ln w="25400">
              <a:noFill/>
            </a:ln>
            <a:effectLst/>
          </c:spPr>
          <c:invertIfNegative val="0"/>
          <c:dLbls>
            <c:delete val="1"/>
          </c:dLbls>
          <c:xVal>
            <c:numRef>
              <c:f>'LNW Edited'!$J$4</c:f>
              <c:numCache>
                <c:formatCode>General</c:formatCode>
                <c:ptCount val="1"/>
                <c:pt idx="0">
                  <c:v>9</c:v>
                </c:pt>
              </c:numCache>
            </c:numRef>
          </c:xVal>
          <c:yVal>
            <c:numRef>
              <c:f>'LNW Edited'!$J$10</c:f>
              <c:numCache>
                <c:formatCode>General</c:formatCode>
                <c:ptCount val="1"/>
                <c:pt idx="0">
                  <c:v>2.5</c:v>
                </c:pt>
              </c:numCache>
            </c:numRef>
          </c:yVal>
          <c:bubbleSize>
            <c:numRef>
              <c:f>'LNW Edited'!$B$10</c:f>
              <c:numCache>
                <c:formatCode>General</c:formatCode>
                <c:ptCount val="1"/>
                <c:pt idx="0">
                  <c:v>10</c:v>
                </c:pt>
              </c:numCache>
            </c:numRef>
          </c:bubbleSize>
          <c:bubble3D val="0"/>
        </c:ser>
        <c:ser>
          <c:idx val="3"/>
          <c:order val="3"/>
          <c:tx>
            <c:strRef>
              <c:f>'LNW Edited'!$B$5</c:f>
              <c:strCache>
                <c:ptCount val="1"/>
                <c:pt idx="0">
                  <c:v>X-1, Y-4</c:v>
                </c:pt>
              </c:strCache>
            </c:strRef>
          </c:tx>
          <c:spPr>
            <a:solidFill>
              <a:schemeClr val="accent4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'LNW Edited'!$J$5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'LNW Edited'!$J$11</c:f>
              <c:numCache>
                <c:formatCode>General</c:formatCode>
                <c:ptCount val="1"/>
                <c:pt idx="0">
                  <c:v>3.5</c:v>
                </c:pt>
              </c:numCache>
            </c:numRef>
          </c:yVal>
          <c:bubbleSize>
            <c:numRef>
              <c:f>'LNW Edited'!$B$11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</c:ser>
        <c:ser>
          <c:idx val="4"/>
          <c:order val="4"/>
          <c:tx>
            <c:strRef>
              <c:f>'LNW Edited'!$C$2</c:f>
              <c:strCache>
                <c:ptCount val="1"/>
                <c:pt idx="0">
                  <c:v>X-2, Y-1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invertIfNegative val="0"/>
          <c:dLbls>
            <c:delete val="1"/>
          </c:dLbls>
          <c:xVal>
            <c:numRef>
              <c:f>'LNW Edited'!$K$2</c:f>
              <c:numCache>
                <c:formatCode>General</c:formatCode>
                <c:ptCount val="1"/>
                <c:pt idx="0">
                  <c:v>3</c:v>
                </c:pt>
              </c:numCache>
            </c:numRef>
          </c:xVal>
          <c:yVal>
            <c:numRef>
              <c:f>'LNW Edited'!$K$8</c:f>
              <c:numCache>
                <c:formatCode>General</c:formatCode>
                <c:ptCount val="1"/>
                <c:pt idx="0">
                  <c:v>0.5</c:v>
                </c:pt>
              </c:numCache>
            </c:numRef>
          </c:yVal>
          <c:bubbleSize>
            <c:numRef>
              <c:f>'LNW Edited'!$C$8</c:f>
              <c:numCache>
                <c:formatCode>General</c:formatCode>
                <c:ptCount val="1"/>
                <c:pt idx="0">
                  <c:v>20</c:v>
                </c:pt>
              </c:numCache>
            </c:numRef>
          </c:bubbleSize>
          <c:bubble3D val="0"/>
        </c:ser>
        <c:ser>
          <c:idx val="5"/>
          <c:order val="5"/>
          <c:tx>
            <c:strRef>
              <c:f>'LNW Edited'!$C$3</c:f>
              <c:strCache>
                <c:ptCount val="1"/>
                <c:pt idx="0">
                  <c:v>X-2, Y-2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Lbls>
            <c:delete val="1"/>
          </c:dLbls>
          <c:xVal>
            <c:numRef>
              <c:f>'LNW Edited'!$K$3</c:f>
              <c:numCache>
                <c:formatCode>General</c:formatCode>
                <c:ptCount val="1"/>
                <c:pt idx="0">
                  <c:v>6</c:v>
                </c:pt>
              </c:numCache>
            </c:numRef>
          </c:xVal>
          <c:yVal>
            <c:numRef>
              <c:f>'LNW Edited'!$K$9</c:f>
              <c:numCache>
                <c:formatCode>General</c:formatCode>
                <c:ptCount val="1"/>
                <c:pt idx="0">
                  <c:v>1.5</c:v>
                </c:pt>
              </c:numCache>
            </c:numRef>
          </c:yVal>
          <c:bubbleSize>
            <c:numRef>
              <c:f>'LNW Edited'!$C$9</c:f>
              <c:numCache>
                <c:formatCode>General</c:formatCode>
                <c:ptCount val="1"/>
                <c:pt idx="0">
                  <c:v>30</c:v>
                </c:pt>
              </c:numCache>
            </c:numRef>
          </c:bubbleSize>
          <c:bubble3D val="0"/>
        </c:ser>
        <c:ser>
          <c:idx val="6"/>
          <c:order val="6"/>
          <c:tx>
            <c:strRef>
              <c:f>'LNW Edited'!$C$4</c:f>
              <c:strCache>
                <c:ptCount val="1"/>
                <c:pt idx="0">
                  <c:v>X-2, Y-3</c:v>
                </c:pt>
              </c:strCache>
            </c:strRef>
          </c:tx>
          <c:spPr>
            <a:solidFill>
              <a:srgbClr val="076473"/>
            </a:solidFill>
            <a:ln w="25400">
              <a:noFill/>
            </a:ln>
            <a:effectLst/>
          </c:spPr>
          <c:invertIfNegative val="0"/>
          <c:dLbls>
            <c:delete val="1"/>
          </c:dLbls>
          <c:xVal>
            <c:numRef>
              <c:f>'LNW Edited'!$K$4</c:f>
              <c:numCache>
                <c:formatCode>General</c:formatCode>
                <c:ptCount val="1"/>
                <c:pt idx="0">
                  <c:v>7</c:v>
                </c:pt>
              </c:numCache>
            </c:numRef>
          </c:xVal>
          <c:yVal>
            <c:numRef>
              <c:f>'LNW Edited'!$K$10</c:f>
              <c:numCache>
                <c:formatCode>General</c:formatCode>
                <c:ptCount val="1"/>
                <c:pt idx="0">
                  <c:v>2.5</c:v>
                </c:pt>
              </c:numCache>
            </c:numRef>
          </c:yVal>
          <c:bubbleSize>
            <c:numRef>
              <c:f>'LNW Edited'!$C$10</c:f>
              <c:numCache>
                <c:formatCode>General</c:formatCode>
                <c:ptCount val="1"/>
                <c:pt idx="0">
                  <c:v>20</c:v>
                </c:pt>
              </c:numCache>
            </c:numRef>
          </c:bubbleSize>
          <c:bubble3D val="0"/>
        </c:ser>
        <c:ser>
          <c:idx val="7"/>
          <c:order val="7"/>
          <c:tx>
            <c:strRef>
              <c:f>'LNW Edited'!$C$5</c:f>
              <c:strCache>
                <c:ptCount val="1"/>
                <c:pt idx="0">
                  <c:v>X-2, Y-4</c:v>
                </c:pt>
              </c:strCache>
            </c:strRef>
          </c:tx>
          <c:spPr>
            <a:solidFill>
              <a:srgbClr val="43A473"/>
            </a:solidFill>
            <a:ln w="25400">
              <a:noFill/>
            </a:ln>
            <a:effectLst/>
          </c:spPr>
          <c:invertIfNegative val="0"/>
          <c:dLbls>
            <c:delete val="1"/>
          </c:dLbls>
          <c:xVal>
            <c:numRef>
              <c:f>'LNW Edited'!$K$5</c:f>
              <c:numCache>
                <c:formatCode>General</c:formatCode>
                <c:ptCount val="1"/>
                <c:pt idx="0">
                  <c:v>10</c:v>
                </c:pt>
              </c:numCache>
            </c:numRef>
          </c:xVal>
          <c:yVal>
            <c:numRef>
              <c:f>'LNW Edited'!$K$11</c:f>
              <c:numCache>
                <c:formatCode>General</c:formatCode>
                <c:ptCount val="1"/>
                <c:pt idx="0">
                  <c:v>3.5</c:v>
                </c:pt>
              </c:numCache>
            </c:numRef>
          </c:yVal>
          <c:bubbleSize>
            <c:numRef>
              <c:f>'LNW Edited'!$C$11</c:f>
              <c:numCache>
                <c:formatCode>General</c:formatCode>
                <c:ptCount val="1"/>
                <c:pt idx="0">
                  <c:v>20</c:v>
                </c:pt>
              </c:numCache>
            </c:numRef>
          </c:bubbleSize>
          <c:bubble3D val="0"/>
        </c:ser>
        <c:ser>
          <c:idx val="8"/>
          <c:order val="8"/>
          <c:tx>
            <c:strRef>
              <c:f>'LNW Edited'!$D$2</c:f>
              <c:strCache>
                <c:ptCount val="1"/>
                <c:pt idx="0">
                  <c:v>X-3, Y-1</c:v>
                </c:pt>
              </c:strCache>
            </c:strRef>
          </c:tx>
          <c:spPr>
            <a:solidFill>
              <a:srgbClr val="201523"/>
            </a:solidFill>
            <a:ln w="25400">
              <a:noFill/>
            </a:ln>
            <a:effectLst/>
          </c:spPr>
          <c:invertIfNegative val="0"/>
          <c:dLbls>
            <c:delete val="1"/>
          </c:dLbls>
          <c:xVal>
            <c:numRef>
              <c:f>'LNW Edited'!$L$2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'LNW Edited'!$L$8</c:f>
              <c:numCache>
                <c:formatCode>General</c:formatCode>
                <c:ptCount val="1"/>
                <c:pt idx="0">
                  <c:v>0.5</c:v>
                </c:pt>
              </c:numCache>
            </c:numRef>
          </c:yVal>
          <c:bubbleSize>
            <c:numRef>
              <c:f>'LNW Edited'!$D$8</c:f>
              <c:numCache>
                <c:formatCode>General</c:formatCode>
                <c:ptCount val="1"/>
                <c:pt idx="0">
                  <c:v>10</c:v>
                </c:pt>
              </c:numCache>
            </c:numRef>
          </c:bubbleSize>
          <c:bubble3D val="0"/>
        </c:ser>
        <c:ser>
          <c:idx val="9"/>
          <c:order val="9"/>
          <c:tx>
            <c:strRef>
              <c:f>'LNW Edited'!$D$3</c:f>
              <c:strCache>
                <c:ptCount val="1"/>
                <c:pt idx="0">
                  <c:v>X-3, Y-2</c:v>
                </c:pt>
              </c:strCache>
            </c:strRef>
          </c:tx>
          <c:spPr>
            <a:solidFill>
              <a:srgbClr val="076473"/>
            </a:solidFill>
            <a:ln w="25400">
              <a:noFill/>
            </a:ln>
            <a:effectLst/>
          </c:spPr>
          <c:invertIfNegative val="0"/>
          <c:dLbls>
            <c:delete val="1"/>
          </c:dLbls>
          <c:xVal>
            <c:numRef>
              <c:f>'LNW Edited'!$L$3</c:f>
              <c:numCache>
                <c:formatCode>General</c:formatCode>
                <c:ptCount val="1"/>
                <c:pt idx="0">
                  <c:v>8</c:v>
                </c:pt>
              </c:numCache>
            </c:numRef>
          </c:xVal>
          <c:yVal>
            <c:numRef>
              <c:f>'LNW Edited'!$L$9</c:f>
              <c:numCache>
                <c:formatCode>General</c:formatCode>
                <c:ptCount val="1"/>
                <c:pt idx="0">
                  <c:v>1.5</c:v>
                </c:pt>
              </c:numCache>
            </c:numRef>
          </c:yVal>
          <c:bubbleSize>
            <c:numRef>
              <c:f>'LNW Edited'!$D$9</c:f>
              <c:numCache>
                <c:formatCode>General</c:formatCode>
                <c:ptCount val="1"/>
                <c:pt idx="0">
                  <c:v>10</c:v>
                </c:pt>
              </c:numCache>
            </c:numRef>
          </c:bubbleSize>
          <c:bubble3D val="0"/>
        </c:ser>
        <c:ser>
          <c:idx val="10"/>
          <c:order val="10"/>
          <c:tx>
            <c:strRef>
              <c:f>'LNW Edited'!$D$5</c:f>
              <c:strCache>
                <c:ptCount val="1"/>
                <c:pt idx="0">
                  <c:v>X-3, Y-4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invertIfNegative val="0"/>
          <c:dLbls>
            <c:delete val="1"/>
          </c:dLbls>
          <c:xVal>
            <c:numRef>
              <c:f>'LNW Edited'!$L$5</c:f>
              <c:numCache>
                <c:formatCode>General</c:formatCode>
                <c:ptCount val="1"/>
                <c:pt idx="0">
                  <c:v>9</c:v>
                </c:pt>
              </c:numCache>
            </c:numRef>
          </c:xVal>
          <c:yVal>
            <c:numRef>
              <c:f>'LNW Edited'!$L$11</c:f>
              <c:numCache>
                <c:formatCode>General</c:formatCode>
                <c:ptCount val="1"/>
                <c:pt idx="0">
                  <c:v>3.5</c:v>
                </c:pt>
              </c:numCache>
            </c:numRef>
          </c:yVal>
          <c:bubbleSize>
            <c:numRef>
              <c:f>'LNW Edited'!$D$11</c:f>
              <c:numCache>
                <c:formatCode>General</c:formatCode>
                <c:ptCount val="1"/>
                <c:pt idx="0">
                  <c:v>10</c:v>
                </c:pt>
              </c:numCache>
            </c:numRef>
          </c:bubbleSize>
          <c:bubble3D val="0"/>
        </c:ser>
        <c:ser>
          <c:idx val="11"/>
          <c:order val="11"/>
          <c:tx>
            <c:strRef>
              <c:f>'LNW Edited'!$E$2</c:f>
              <c:strCache>
                <c:ptCount val="1"/>
                <c:pt idx="0">
                  <c:v>X-4, Y-1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invertIfNegative val="0"/>
          <c:dLbls>
            <c:delete val="1"/>
          </c:dLbls>
          <c:xVal>
            <c:numRef>
              <c:f>'LNW Edited'!$M$2</c:f>
              <c:numCache>
                <c:formatCode>General</c:formatCode>
                <c:ptCount val="1"/>
                <c:pt idx="0">
                  <c:v>4</c:v>
                </c:pt>
              </c:numCache>
            </c:numRef>
          </c:xVal>
          <c:yVal>
            <c:numRef>
              <c:f>'LNW Edited'!$M$8</c:f>
              <c:numCache>
                <c:formatCode>General</c:formatCode>
                <c:ptCount val="1"/>
                <c:pt idx="0">
                  <c:v>0.5</c:v>
                </c:pt>
              </c:numCache>
            </c:numRef>
          </c:yVal>
          <c:bubbleSize>
            <c:numRef>
              <c:f>'LNW Edited'!$E$8</c:f>
              <c:numCache>
                <c:formatCode>General</c:formatCode>
                <c:ptCount val="1"/>
                <c:pt idx="0">
                  <c:v>10</c:v>
                </c:pt>
              </c:numCache>
            </c:numRef>
          </c:bubbleSize>
          <c:bubble3D val="0"/>
        </c:ser>
        <c:ser>
          <c:idx val="12"/>
          <c:order val="12"/>
          <c:tx>
            <c:strRef>
              <c:f>'LNW Edited'!$E$3</c:f>
              <c:strCache>
                <c:ptCount val="1"/>
                <c:pt idx="0">
                  <c:v>X-4, Y-2</c:v>
                </c:pt>
              </c:strCache>
            </c:strRef>
          </c:tx>
          <c:spPr>
            <a:solidFill>
              <a:srgbClr val="076473"/>
            </a:solidFill>
            <a:ln w="25400">
              <a:noFill/>
            </a:ln>
            <a:effectLst/>
          </c:spPr>
          <c:invertIfNegative val="0"/>
          <c:dLbls>
            <c:delete val="1"/>
          </c:dLbls>
          <c:xVal>
            <c:numRef>
              <c:f>'LNW Edited'!$M$3</c:f>
              <c:numCache>
                <c:formatCode>General</c:formatCode>
                <c:ptCount val="1"/>
                <c:pt idx="0">
                  <c:v>7</c:v>
                </c:pt>
              </c:numCache>
            </c:numRef>
          </c:xVal>
          <c:yVal>
            <c:numRef>
              <c:f>'LNW Edited'!$M$9</c:f>
              <c:numCache>
                <c:formatCode>General</c:formatCode>
                <c:ptCount val="1"/>
                <c:pt idx="0">
                  <c:v>1.5</c:v>
                </c:pt>
              </c:numCache>
            </c:numRef>
          </c:yVal>
          <c:bubbleSize>
            <c:numRef>
              <c:f>'LNW Edited'!$E$9</c:f>
              <c:numCache>
                <c:formatCode>General</c:formatCode>
                <c:ptCount val="1"/>
                <c:pt idx="0">
                  <c:v>40</c:v>
                </c:pt>
              </c:numCache>
            </c:numRef>
          </c:bubbleSize>
          <c:bubble3D val="0"/>
        </c:ser>
        <c:ser>
          <c:idx val="13"/>
          <c:order val="13"/>
          <c:tx>
            <c:strRef>
              <c:f>'LNW Edited'!$E$4</c:f>
              <c:strCache>
                <c:ptCount val="1"/>
                <c:pt idx="0">
                  <c:v>X-4, Y-3</c:v>
                </c:pt>
              </c:strCache>
            </c:strRef>
          </c:tx>
          <c:spPr>
            <a:solidFill>
              <a:srgbClr val="43A473"/>
            </a:solidFill>
            <a:ln w="25400">
              <a:noFill/>
            </a:ln>
            <a:effectLst/>
          </c:spPr>
          <c:invertIfNegative val="0"/>
          <c:dLbls>
            <c:delete val="1"/>
          </c:dLbls>
          <c:xVal>
            <c:numRef>
              <c:f>'LNW Edited'!$M$4</c:f>
              <c:numCache>
                <c:formatCode>General</c:formatCode>
                <c:ptCount val="1"/>
                <c:pt idx="0">
                  <c:v>11</c:v>
                </c:pt>
              </c:numCache>
            </c:numRef>
          </c:xVal>
          <c:yVal>
            <c:numRef>
              <c:f>'LNW Edited'!$M$10</c:f>
              <c:numCache>
                <c:formatCode>General</c:formatCode>
                <c:ptCount val="1"/>
                <c:pt idx="0">
                  <c:v>2.5</c:v>
                </c:pt>
              </c:numCache>
            </c:numRef>
          </c:yVal>
          <c:bubbleSize>
            <c:numRef>
              <c:f>'LNW Edited'!$E$10</c:f>
              <c:numCache>
                <c:formatCode>General</c:formatCode>
                <c:ptCount val="1"/>
                <c:pt idx="0">
                  <c:v>40</c:v>
                </c:pt>
              </c:numCache>
            </c:numRef>
          </c:bubbleSize>
          <c:bubble3D val="0"/>
        </c:ser>
        <c:ser>
          <c:idx val="15"/>
          <c:order val="14"/>
          <c:tx>
            <c:strRef>
              <c:f>'LNW Edited'!$F$2</c:f>
              <c:strCache>
                <c:ptCount val="1"/>
                <c:pt idx="0">
                  <c:v>X-5, Y-1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'LNW Edited'!$N$2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'LNW Edited'!$N$8</c:f>
              <c:numCache>
                <c:formatCode>General</c:formatCode>
                <c:ptCount val="1"/>
                <c:pt idx="0">
                  <c:v>0.5</c:v>
                </c:pt>
              </c:numCache>
            </c:numRef>
          </c:yVal>
          <c:bubbleSize>
            <c:numRef>
              <c:f>'LNW Edited'!$F$8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</c:ser>
        <c:ser>
          <c:idx val="16"/>
          <c:order val="15"/>
          <c:tx>
            <c:strRef>
              <c:f>'LNW Edited'!$F$3</c:f>
              <c:strCache>
                <c:ptCount val="1"/>
                <c:pt idx="0">
                  <c:v>X-5, Y-2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'LNW Edited'!$N$3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'LNW Edited'!$N$9</c:f>
              <c:numCache>
                <c:formatCode>General</c:formatCode>
                <c:ptCount val="1"/>
                <c:pt idx="0">
                  <c:v>1.5</c:v>
                </c:pt>
              </c:numCache>
            </c:numRef>
          </c:yVal>
          <c:bubbleSize>
            <c:numRef>
              <c:f>'LNW Edited'!$F$9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</c:ser>
        <c:ser>
          <c:idx val="17"/>
          <c:order val="16"/>
          <c:tx>
            <c:strRef>
              <c:f>'LNW Edited'!$F$4</c:f>
              <c:strCache>
                <c:ptCount val="1"/>
                <c:pt idx="0">
                  <c:v>X-5, Y-3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'LNW Edited'!$N$4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'LNW Edited'!$N$10</c:f>
              <c:numCache>
                <c:formatCode>General</c:formatCode>
                <c:ptCount val="1"/>
                <c:pt idx="0">
                  <c:v>2.5</c:v>
                </c:pt>
              </c:numCache>
            </c:numRef>
          </c:yVal>
          <c:bubbleSize>
            <c:numRef>
              <c:f>'LNW Edited'!$F$10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</c:ser>
        <c:ser>
          <c:idx val="14"/>
          <c:order val="17"/>
          <c:tx>
            <c:strRef>
              <c:f>'LNW Edited'!$F$5</c:f>
              <c:strCache>
                <c:ptCount val="1"/>
                <c:pt idx="0">
                  <c:v>X-5, Y-4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Lbls>
            <c:delete val="1"/>
          </c:dLbls>
          <c:xVal>
            <c:numRef>
              <c:f>'LNW Edited'!$N$5</c:f>
              <c:numCache>
                <c:formatCode>General</c:formatCode>
                <c:ptCount val="1"/>
                <c:pt idx="0">
                  <c:v>14</c:v>
                </c:pt>
              </c:numCache>
            </c:numRef>
          </c:xVal>
          <c:yVal>
            <c:numRef>
              <c:f>'LNW Edited'!$N$11</c:f>
              <c:numCache>
                <c:formatCode>General</c:formatCode>
                <c:ptCount val="1"/>
                <c:pt idx="0">
                  <c:v>3.5</c:v>
                </c:pt>
              </c:numCache>
            </c:numRef>
          </c:yVal>
          <c:bubbleSize>
            <c:numRef>
              <c:f>'LNW Edited'!$F$11</c:f>
              <c:numCache>
                <c:formatCode>General</c:formatCode>
                <c:ptCount val="1"/>
                <c:pt idx="0">
                  <c:v>50</c:v>
                </c:pt>
              </c:numCache>
            </c:numRef>
          </c:bubbleSize>
          <c:bubble3D val="0"/>
        </c:ser>
        <c:ser>
          <c:idx val="19"/>
          <c:order val="18"/>
          <c:tx>
            <c:strRef>
              <c:f>'LNW Edited'!$D$4</c:f>
              <c:strCache>
                <c:ptCount val="1"/>
                <c:pt idx="0">
                  <c:v>X-3, Y-3</c:v>
                </c:pt>
              </c:strCache>
            </c:strRef>
          </c:tx>
          <c:spPr>
            <a:solidFill>
              <a:srgbClr val="076473"/>
            </a:solidFill>
            <a:ln w="25400">
              <a:noFill/>
            </a:ln>
            <a:effectLst/>
          </c:spPr>
          <c:invertIfNegative val="0"/>
          <c:dLbls>
            <c:delete val="1"/>
          </c:dLbls>
          <c:xVal>
            <c:numRef>
              <c:f>'LNW Edited'!$L$4</c:f>
              <c:numCache>
                <c:formatCode>General</c:formatCode>
                <c:ptCount val="1"/>
                <c:pt idx="0">
                  <c:v>8</c:v>
                </c:pt>
              </c:numCache>
            </c:numRef>
          </c:xVal>
          <c:yVal>
            <c:numRef>
              <c:f>'LNW Edited'!$L$10</c:f>
              <c:numCache>
                <c:formatCode>General</c:formatCode>
                <c:ptCount val="1"/>
                <c:pt idx="0">
                  <c:v>2.5</c:v>
                </c:pt>
              </c:numCache>
            </c:numRef>
          </c:yVal>
          <c:bubbleSize>
            <c:numRef>
              <c:f>'LNW Edited'!$D$10</c:f>
              <c:numCache>
                <c:formatCode>General</c:formatCode>
                <c:ptCount val="1"/>
                <c:pt idx="0">
                  <c:v>40</c:v>
                </c:pt>
              </c:numCache>
            </c:numRef>
          </c:bubbleSize>
          <c:bubble3D val="0"/>
        </c:ser>
        <c:ser>
          <c:idx val="18"/>
          <c:order val="19"/>
          <c:tx>
            <c:strRef>
              <c:f>'LNW Edited'!$E$5</c:f>
              <c:strCache>
                <c:ptCount val="1"/>
                <c:pt idx="0">
                  <c:v>X-4, Y-4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invertIfNegative val="0"/>
          <c:dLbls>
            <c:delete val="1"/>
          </c:dLbls>
          <c:xVal>
            <c:numRef>
              <c:f>'LNW Edited'!$M$5</c:f>
              <c:numCache>
                <c:formatCode>General</c:formatCode>
                <c:ptCount val="1"/>
                <c:pt idx="0">
                  <c:v>12</c:v>
                </c:pt>
              </c:numCache>
            </c:numRef>
          </c:xVal>
          <c:yVal>
            <c:numRef>
              <c:f>'LNW Edited'!$M$11</c:f>
              <c:numCache>
                <c:formatCode>General</c:formatCode>
                <c:ptCount val="1"/>
                <c:pt idx="0">
                  <c:v>3.5</c:v>
                </c:pt>
              </c:numCache>
            </c:numRef>
          </c:yVal>
          <c:bubbleSize>
            <c:numRef>
              <c:f>'LNW Edited'!$E$11</c:f>
              <c:numCache>
                <c:formatCode>General</c:formatCode>
                <c:ptCount val="1"/>
                <c:pt idx="0">
                  <c:v>40</c:v>
                </c:pt>
              </c:numCache>
            </c:numRef>
          </c:bubbleSize>
          <c:bubble3D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60"/>
        <c:showNegBubbles val="0"/>
        <c:axId val="84037632"/>
        <c:axId val="84039168"/>
      </c:bubbleChart>
      <c:valAx>
        <c:axId val="84037632"/>
        <c:scaling>
          <c:orientation val="minMax"/>
          <c:max val="15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84039168"/>
        <c:crosses val="autoZero"/>
        <c:crossBetween val="midCat"/>
        <c:majorUnit val="1"/>
      </c:valAx>
      <c:valAx>
        <c:axId val="84039168"/>
        <c:scaling>
          <c:orientation val="minMax"/>
          <c:max val="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4037632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1270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0.18168</cdr:x>
      <cdr:y>0</cdr:y>
    </cdr:from>
    <cdr:to>
      <cdr:x>0.33919</cdr:x>
      <cdr:y>0.08392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14463" y="0"/>
          <a:ext cx="1226344" cy="3690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dirty="0">
              <a:solidFill>
                <a:schemeClr val="accent5"/>
              </a:solidFill>
              <a:latin typeface="Amatic" panose="02000803000000000000" pitchFamily="2" charset="0"/>
            </a:rPr>
            <a:t>Poor</a:t>
          </a:r>
        </a:p>
      </cdr:txBody>
    </cdr:sp>
  </cdr:relSizeAnchor>
  <cdr:relSizeAnchor xmlns:cdr="http://schemas.openxmlformats.org/drawingml/2006/chartDrawing">
    <cdr:from>
      <cdr:x>0.34378</cdr:x>
      <cdr:y>0</cdr:y>
    </cdr:from>
    <cdr:to>
      <cdr:x>0.50129</cdr:x>
      <cdr:y>0.08392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76525" y="0"/>
          <a:ext cx="1226344" cy="3690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dirty="0">
              <a:solidFill>
                <a:schemeClr val="accent2"/>
              </a:solidFill>
              <a:latin typeface="Amatic" panose="02000803000000000000" pitchFamily="2" charset="0"/>
            </a:rPr>
            <a:t>Fair</a:t>
          </a:r>
        </a:p>
      </cdr:txBody>
    </cdr:sp>
  </cdr:relSizeAnchor>
  <cdr:relSizeAnchor xmlns:cdr="http://schemas.openxmlformats.org/drawingml/2006/chartDrawing">
    <cdr:from>
      <cdr:x>0.50741</cdr:x>
      <cdr:y>0</cdr:y>
    </cdr:from>
    <cdr:to>
      <cdr:x>0.66492</cdr:x>
      <cdr:y>0.08392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950494" y="0"/>
          <a:ext cx="1226344" cy="3690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dirty="0">
              <a:solidFill>
                <a:schemeClr val="accent1"/>
              </a:solidFill>
              <a:latin typeface="Amatic" panose="02000803000000000000" pitchFamily="2" charset="0"/>
            </a:rPr>
            <a:t>Satisfactory</a:t>
          </a:r>
        </a:p>
      </cdr:txBody>
    </cdr:sp>
  </cdr:relSizeAnchor>
  <cdr:relSizeAnchor xmlns:cdr="http://schemas.openxmlformats.org/drawingml/2006/chartDrawing">
    <cdr:from>
      <cdr:x>0.66951</cdr:x>
      <cdr:y>0</cdr:y>
    </cdr:from>
    <cdr:to>
      <cdr:x>0.82702</cdr:x>
      <cdr:y>0.08392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212556" y="0"/>
          <a:ext cx="1226344" cy="3690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dirty="0">
              <a:solidFill>
                <a:schemeClr val="accent3"/>
              </a:solidFill>
              <a:latin typeface="Amatic" panose="02000803000000000000" pitchFamily="2" charset="0"/>
            </a:rPr>
            <a:t>Good</a:t>
          </a:r>
        </a:p>
      </cdr:txBody>
    </cdr:sp>
  </cdr:relSizeAnchor>
  <cdr:relSizeAnchor xmlns:cdr="http://schemas.openxmlformats.org/drawingml/2006/chartDrawing">
    <cdr:from>
      <cdr:x>0.82855</cdr:x>
      <cdr:y>0</cdr:y>
    </cdr:from>
    <cdr:to>
      <cdr:x>0.98607</cdr:x>
      <cdr:y>0.08392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450806" y="0"/>
          <a:ext cx="1226344" cy="3690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dirty="0">
              <a:solidFill>
                <a:srgbClr val="C6EF46"/>
              </a:solidFill>
              <a:latin typeface="Amatic" panose="02000803000000000000" pitchFamily="2" charset="0"/>
            </a:rPr>
            <a:t>Excellent</a:t>
          </a:r>
        </a:p>
      </cdr:txBody>
    </cdr:sp>
  </cdr:relSizeAnchor>
  <cdr:relSizeAnchor xmlns:cdr="http://schemas.openxmlformats.org/drawingml/2006/chartDrawing">
    <cdr:from>
      <cdr:x>0.01499</cdr:x>
      <cdr:y>0.16785</cdr:y>
    </cdr:from>
    <cdr:to>
      <cdr:x>0.1725</cdr:x>
      <cdr:y>0.25177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16682" y="738188"/>
          <a:ext cx="1226344" cy="3690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dirty="0">
              <a:solidFill>
                <a:schemeClr val="tx1"/>
              </a:solidFill>
              <a:latin typeface="Amatic" panose="02000803000000000000" pitchFamily="2" charset="0"/>
            </a:rPr>
            <a:t>Criteria  </a:t>
          </a:r>
          <a:r>
            <a:rPr lang="en-US" sz="2000" dirty="0" smtClean="0">
              <a:solidFill>
                <a:schemeClr val="tx1"/>
              </a:solidFill>
              <a:latin typeface="Amatic" panose="02000803000000000000" pitchFamily="2" charset="0"/>
            </a:rPr>
            <a:t>3</a:t>
          </a:r>
          <a:endParaRPr lang="en-US" sz="2000" dirty="0">
            <a:solidFill>
              <a:schemeClr val="tx1"/>
            </a:solidFill>
            <a:latin typeface="Amatic" panose="02000803000000000000" pitchFamily="2" charset="0"/>
          </a:endParaRPr>
        </a:p>
      </cdr:txBody>
    </cdr:sp>
  </cdr:relSizeAnchor>
  <cdr:relSizeAnchor xmlns:cdr="http://schemas.openxmlformats.org/drawingml/2006/chartDrawing">
    <cdr:from>
      <cdr:x>0.01499</cdr:x>
      <cdr:y>0.39255</cdr:y>
    </cdr:from>
    <cdr:to>
      <cdr:x>0.1725</cdr:x>
      <cdr:y>0.47648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16682" y="1726407"/>
          <a:ext cx="1226344" cy="3690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dirty="0">
              <a:solidFill>
                <a:schemeClr val="tx1"/>
              </a:solidFill>
              <a:latin typeface="Amatic" panose="02000803000000000000" pitchFamily="2" charset="0"/>
            </a:rPr>
            <a:t>Criteria  2</a:t>
          </a:r>
        </a:p>
      </cdr:txBody>
    </cdr:sp>
  </cdr:relSizeAnchor>
  <cdr:relSizeAnchor xmlns:cdr="http://schemas.openxmlformats.org/drawingml/2006/chartDrawing">
    <cdr:from>
      <cdr:x>0.01499</cdr:x>
      <cdr:y>0.61725</cdr:y>
    </cdr:from>
    <cdr:to>
      <cdr:x>0.1725</cdr:x>
      <cdr:y>0.70118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16682" y="2714626"/>
          <a:ext cx="1226344" cy="3690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dirty="0">
              <a:solidFill>
                <a:schemeClr val="tx1"/>
              </a:solidFill>
              <a:latin typeface="Amatic" panose="02000803000000000000" pitchFamily="2" charset="0"/>
            </a:rPr>
            <a:t>Criteria  </a:t>
          </a:r>
          <a:r>
            <a:rPr lang="en-US" sz="2000" dirty="0" smtClean="0">
              <a:solidFill>
                <a:schemeClr val="tx1"/>
              </a:solidFill>
              <a:latin typeface="Amatic" panose="02000803000000000000" pitchFamily="2" charset="0"/>
            </a:rPr>
            <a:t>4</a:t>
          </a:r>
          <a:endParaRPr lang="en-US" sz="2000" dirty="0">
            <a:solidFill>
              <a:schemeClr val="tx1"/>
            </a:solidFill>
            <a:latin typeface="Amatic" panose="02000803000000000000" pitchFamily="2" charset="0"/>
          </a:endParaRPr>
        </a:p>
      </cdr:txBody>
    </cdr:sp>
  </cdr:relSizeAnchor>
  <cdr:relSizeAnchor xmlns:cdr="http://schemas.openxmlformats.org/drawingml/2006/chartDrawing">
    <cdr:from>
      <cdr:x>0.01499</cdr:x>
      <cdr:y>0.83113</cdr:y>
    </cdr:from>
    <cdr:to>
      <cdr:x>0.1725</cdr:x>
      <cdr:y>0.91505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16682" y="3655220"/>
          <a:ext cx="1226344" cy="3690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dirty="0">
              <a:solidFill>
                <a:schemeClr val="tx1"/>
              </a:solidFill>
              <a:latin typeface="Amatic" panose="02000803000000000000" pitchFamily="2" charset="0"/>
            </a:rPr>
            <a:t>Criteria  </a:t>
          </a:r>
          <a:r>
            <a:rPr lang="en-US" sz="2000" dirty="0" smtClean="0">
              <a:solidFill>
                <a:schemeClr val="tx1"/>
              </a:solidFill>
              <a:latin typeface="Amatic" panose="02000803000000000000" pitchFamily="2" charset="0"/>
            </a:rPr>
            <a:t>1</a:t>
          </a:r>
          <a:endParaRPr lang="en-US" sz="2000" dirty="0">
            <a:solidFill>
              <a:schemeClr val="tx1"/>
            </a:solidFill>
            <a:latin typeface="Amatic" panose="02000803000000000000" pitchFamily="2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94DE1-F997-6945-938B-5FF74AEF0ECF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A74D1-BBE7-B34E-BF9E-6C32B402A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78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A74D1-BBE7-B34E-BF9E-6C32B402A8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39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A74D1-BBE7-B34E-BF9E-6C32B402A8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21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A74D1-BBE7-B34E-BF9E-6C32B402A8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21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A74D1-BBE7-B34E-BF9E-6C32B402A8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21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A74D1-BBE7-B34E-BF9E-6C32B402A8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10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A74D1-BBE7-B34E-BF9E-6C32B402A8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39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A74D1-BBE7-B34E-BF9E-6C32B402A8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39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A74D1-BBE7-B34E-BF9E-6C32B402A8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21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smtClean="0">
                <a:latin typeface="Montserrat Light"/>
              </a:rPr>
              <a:t>Reconnect</a:t>
            </a:r>
            <a:r>
              <a:rPr lang="en-US" sz="1200" smtClean="0">
                <a:latin typeface="Montserrat Light"/>
              </a:rPr>
              <a:t> is a community initiative to prevent recurrent homelessness in people with severe mental illness.  This critical time intervention partners individuals discharged from a shelter, hospital, or other institution with caseworkers in an intensive six-month program.  Goals include rapid re-housing, credit building, job skill training, and other employment resources.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A74D1-BBE7-B34E-BF9E-6C32B402A8E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10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A74D1-BBE7-B34E-BF9E-6C32B402A8E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95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A74D1-BBE7-B34E-BF9E-6C32B402A8E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95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A74D1-BBE7-B34E-BF9E-6C32B402A8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393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A74D1-BBE7-B34E-BF9E-6C32B402A8E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95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A74D1-BBE7-B34E-BF9E-6C32B402A8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39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A74D1-BBE7-B34E-BF9E-6C32B402A8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94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A74D1-BBE7-B34E-BF9E-6C32B402A8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67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A74D1-BBE7-B34E-BF9E-6C32B402A8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03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A74D1-BBE7-B34E-BF9E-6C32B402A8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21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A74D1-BBE7-B34E-BF9E-6C32B402A8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21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A74D1-BBE7-B34E-BF9E-6C32B402A8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21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E1C7-46A2-A543-A379-BC0E7BC014C9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C536-34C2-D84D-9A45-A9AEAE9FD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83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E1C7-46A2-A543-A379-BC0E7BC014C9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C536-34C2-D84D-9A45-A9AEAE9FD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77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E1C7-46A2-A543-A379-BC0E7BC014C9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C536-34C2-D84D-9A45-A9AEAE9FD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7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E1C7-46A2-A543-A379-BC0E7BC014C9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C536-34C2-D84D-9A45-A9AEAE9FD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2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E1C7-46A2-A543-A379-BC0E7BC014C9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C536-34C2-D84D-9A45-A9AEAE9FD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7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E1C7-46A2-A543-A379-BC0E7BC014C9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C536-34C2-D84D-9A45-A9AEAE9FD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6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E1C7-46A2-A543-A379-BC0E7BC014C9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C536-34C2-D84D-9A45-A9AEAE9FD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6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E1C7-46A2-A543-A379-BC0E7BC014C9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C536-34C2-D84D-9A45-A9AEAE9FD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82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E1C7-46A2-A543-A379-BC0E7BC014C9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C536-34C2-D84D-9A45-A9AEAE9FD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51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E1C7-46A2-A543-A379-BC0E7BC014C9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C536-34C2-D84D-9A45-A9AEAE9FD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8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E1C7-46A2-A543-A379-BC0E7BC014C9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C536-34C2-D84D-9A45-A9AEAE9FD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61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AE1C7-46A2-A543-A379-BC0E7BC014C9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6C536-34C2-D84D-9A45-A9AEAE9FD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7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ontserrat Ligh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ontserrat Ligh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ontserrat Ligh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ontserrat Ligh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ontserrat Ligh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ontserrat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www.wmich.edu/sites/default/files/attachments/u372/2016/eval_questions_checklist-2016-03.pdf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://www.amazon.com/Encyclopedia-Evaluation-Sandra-Mathison/dp/0761926097/ref=sr_1_1?ie=UTF8&amp;qid=1460600787&amp;sr=8-1&amp;keywords=evaluation+encyclopedia+mathison" TargetMode="External"/><Relationship Id="rId10" Type="http://schemas.openxmlformats.org/officeDocument/2006/relationships/image" Target="../media/image19.png"/><Relationship Id="rId4" Type="http://schemas.openxmlformats.org/officeDocument/2006/relationships/hyperlink" Target="http://www.amazon.com/Evaluation-Systematic-Approach-Peter-Rossi/dp/0761908943/ref=sr_1_1?ie=UTF8&amp;qid=1460600712&amp;sr=8-1&amp;keywords=rossi+lipsey" TargetMode="External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www.wmich.edu/evaluation/checklist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asthma/program_eval/AssessingEvaluationQuestionChecklist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chart" Target="../charts/chart1.xm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hyperlink" Target="http://www.randalolson.com/2016/03/11/what-data-visualization-tools-do-rdataisbeautiful-oc-creators-use/" TargetMode="External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://stephanieevergreen.com/category/blog/" TargetMode="External"/><Relationship Id="rId7" Type="http://schemas.openxmlformats.org/officeDocument/2006/relationships/hyperlink" Target="http://labs.juiceanalytics.com/chartchooser/index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hyperlink" Target="http://annkemery.com/essentials/" TargetMode="External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hyperlink" Target="http://www.datavizcatalogue.com/index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xtremepresentation.typepad.com/files/choosing-a-good-chart-09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60.png"/><Relationship Id="rId4" Type="http://schemas.microsoft.com/office/2007/relationships/hdphoto" Target="../media/hdphoto5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hyperlink" Target="http://www.dear-data.com/week-01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omberg.com/graphics/2015-pace-of-social-chang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wsocialtrends.org/2015/12/17/parenting-in-america/?utm_content=buffer8f62b&amp;utm_medium=social&amp;utm_source=twitter.com&amp;utm_campaign=buff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191" y="1395412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  <a:latin typeface="Montserrat Ultra Light"/>
                <a:cs typeface="Avenir Light"/>
              </a:rPr>
              <a:t>Data Visualization</a:t>
            </a:r>
            <a:endParaRPr lang="en-US" sz="5400" dirty="0">
              <a:solidFill>
                <a:schemeClr val="accent1"/>
              </a:solidFill>
              <a:latin typeface="Montserrat Ultra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32763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Montserrat Ultra Light"/>
                <a:cs typeface="Avenir Light"/>
              </a:rPr>
              <a:t>Emma Perk</a:t>
            </a:r>
          </a:p>
          <a:p>
            <a:pPr algn="l"/>
            <a:r>
              <a:rPr lang="en-US" sz="2400" dirty="0" smtClean="0">
                <a:latin typeface="Montserrat Ultra Light"/>
                <a:cs typeface="Avenir Light"/>
              </a:rPr>
              <a:t>Lyssa Wilson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32625" y="6116031"/>
            <a:ext cx="180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/>
                </a:solidFill>
                <a:latin typeface="Montserrat Light"/>
              </a:rPr>
              <a:t>MAE 2016</a:t>
            </a:r>
            <a:endParaRPr lang="en-US" dirty="0">
              <a:solidFill>
                <a:schemeClr val="accent1"/>
              </a:solidFill>
              <a:latin typeface="Montserrat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92728" y="2415439"/>
            <a:ext cx="1861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matic"/>
              </a:rPr>
              <a:t>for Evaluators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71600" y="3119733"/>
            <a:ext cx="6400800" cy="56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Montserrat Ligh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ontserrat Ligh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ontserrat Ligh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ontserrat Ligh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ontserrat Ligh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5"/>
                </a:solidFill>
                <a:latin typeface="Montserrat Ultra Light"/>
                <a:cs typeface="Avenir Light"/>
              </a:rPr>
              <a:t>Communicating Evaluation Data Effectively</a:t>
            </a:r>
          </a:p>
        </p:txBody>
      </p:sp>
    </p:spTree>
    <p:extLst>
      <p:ext uri="{BB962C8B-B14F-4D97-AF65-F5344CB8AC3E}">
        <p14:creationId xmlns:p14="http://schemas.microsoft.com/office/powerpoint/2010/main" val="210437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8425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00" dirty="0" smtClean="0">
                <a:solidFill>
                  <a:schemeClr val="accent5"/>
                </a:solidFill>
                <a:latin typeface="Amatic Bold"/>
                <a:cs typeface="Amatic Bold"/>
              </a:rPr>
              <a:t>Part  I</a:t>
            </a:r>
            <a:br>
              <a:rPr lang="en-US" sz="5300" dirty="0" smtClean="0">
                <a:solidFill>
                  <a:schemeClr val="accent5"/>
                </a:solidFill>
                <a:latin typeface="Amatic Bold"/>
                <a:cs typeface="Amatic Bold"/>
              </a:rPr>
            </a:br>
            <a:r>
              <a:rPr lang="en-US" sz="2700" dirty="0" smtClean="0">
                <a:solidFill>
                  <a:schemeClr val="accent5"/>
                </a:solidFill>
                <a:cs typeface="Montserrat Light"/>
              </a:rPr>
              <a:t>Evaluation Questions</a:t>
            </a:r>
            <a:endParaRPr lang="en-US" dirty="0">
              <a:solidFill>
                <a:schemeClr val="accent5"/>
              </a:solidFill>
              <a:cs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531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accent2"/>
                </a:solidFill>
              </a:rPr>
              <a:t>From Evaluation Questions to Data Visualization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44538" y="2158547"/>
            <a:ext cx="7620000" cy="2921453"/>
            <a:chOff x="744538" y="2158547"/>
            <a:chExt cx="7620000" cy="2921453"/>
          </a:xfrm>
        </p:grpSpPr>
        <p:grpSp>
          <p:nvGrpSpPr>
            <p:cNvPr id="9" name="Group 8"/>
            <p:cNvGrpSpPr/>
            <p:nvPr/>
          </p:nvGrpSpPr>
          <p:grpSpPr>
            <a:xfrm>
              <a:off x="744538" y="3436938"/>
              <a:ext cx="7620000" cy="321733"/>
              <a:chOff x="744538" y="3436938"/>
              <a:chExt cx="7620000" cy="321733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268538" y="3436938"/>
                <a:ext cx="1524000" cy="32173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792538" y="3436938"/>
                <a:ext cx="1524000" cy="32173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316538" y="3436938"/>
                <a:ext cx="1524000" cy="32173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840538" y="3436938"/>
                <a:ext cx="1524000" cy="321733"/>
              </a:xfrm>
              <a:prstGeom prst="rect">
                <a:avLst/>
              </a:prstGeom>
              <a:solidFill>
                <a:srgbClr val="25274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44538" y="3436938"/>
                <a:ext cx="1524000" cy="32173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" name="Straight Connector 10"/>
            <p:cNvCxnSpPr>
              <a:stCxn id="8" idx="2"/>
            </p:cNvCxnSpPr>
            <p:nvPr/>
          </p:nvCxnSpPr>
          <p:spPr>
            <a:xfrm>
              <a:off x="1506538" y="3758671"/>
              <a:ext cx="0" cy="559329"/>
            </a:xfrm>
            <a:prstGeom prst="line">
              <a:avLst/>
            </a:prstGeom>
            <a:ln w="76200" cmpd="sng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endCxn id="4" idx="0"/>
            </p:cNvCxnSpPr>
            <p:nvPr/>
          </p:nvCxnSpPr>
          <p:spPr>
            <a:xfrm>
              <a:off x="3030538" y="2860146"/>
              <a:ext cx="0" cy="576792"/>
            </a:xfrm>
            <a:prstGeom prst="line">
              <a:avLst/>
            </a:prstGeom>
            <a:ln w="7620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70943" y="3459990"/>
              <a:ext cx="0" cy="858010"/>
            </a:xfrm>
            <a:prstGeom prst="line">
              <a:avLst/>
            </a:prstGeom>
            <a:ln w="76200" cmpd="sng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endCxn id="6" idx="0"/>
            </p:cNvCxnSpPr>
            <p:nvPr/>
          </p:nvCxnSpPr>
          <p:spPr>
            <a:xfrm>
              <a:off x="6078538" y="2860146"/>
              <a:ext cx="0" cy="576792"/>
            </a:xfrm>
            <a:prstGeom prst="line">
              <a:avLst/>
            </a:prstGeom>
            <a:ln w="76200" cmpd="sng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7" idx="2"/>
            </p:cNvCxnSpPr>
            <p:nvPr/>
          </p:nvCxnSpPr>
          <p:spPr>
            <a:xfrm>
              <a:off x="7602538" y="3758671"/>
              <a:ext cx="0" cy="559329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2679738" y="2158547"/>
              <a:ext cx="701599" cy="7015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/>
                <a:t>?</a:t>
              </a:r>
              <a:endParaRPr lang="en-US" sz="3000" b="1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088217" y="4318000"/>
              <a:ext cx="817187" cy="762000"/>
              <a:chOff x="746938" y="762000"/>
              <a:chExt cx="2202139" cy="210312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838200" y="762000"/>
                <a:ext cx="2103120" cy="210312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2" descr="https://www.imperative.com/img/icons/icon__target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938" y="978406"/>
                <a:ext cx="2202139" cy="14668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195373" y="4318000"/>
              <a:ext cx="751140" cy="748048"/>
              <a:chOff x="4495800" y="3291840"/>
              <a:chExt cx="1600200" cy="1645920"/>
            </a:xfrm>
            <a:solidFill>
              <a:schemeClr val="accent3"/>
            </a:solidFill>
          </p:grpSpPr>
          <p:sp>
            <p:nvSpPr>
              <p:cNvPr id="22" name="Oval 21"/>
              <p:cNvSpPr/>
              <p:nvPr/>
            </p:nvSpPr>
            <p:spPr>
              <a:xfrm>
                <a:off x="4495800" y="3291840"/>
                <a:ext cx="1600200" cy="16459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Picture 15" descr="C:\Users\k6robertson.WADE\Dropbox\ClipArt\research_icon.png"/>
              <p:cNvPicPr>
                <a:picLocks noChangeAspect="1" noChangeArrowheads="1"/>
              </p:cNvPicPr>
              <p:nvPr/>
            </p:nvPicPr>
            <p:blipFill>
              <a:blip r:embed="rId4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600" y="3581400"/>
                <a:ext cx="1087373" cy="1087373"/>
              </a:xfrm>
              <a:prstGeom prst="rect">
                <a:avLst/>
              </a:prstGeom>
              <a:grpFill/>
              <a:extLst/>
            </p:spPr>
          </p:pic>
        </p:grpSp>
        <p:sp>
          <p:nvSpPr>
            <p:cNvPr id="24" name="Oval 23"/>
            <p:cNvSpPr/>
            <p:nvPr/>
          </p:nvSpPr>
          <p:spPr>
            <a:xfrm>
              <a:off x="5727738" y="2158547"/>
              <a:ext cx="701599" cy="70159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7241442" y="4310866"/>
              <a:ext cx="722191" cy="722191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Callout 25"/>
            <p:cNvSpPr/>
            <p:nvPr/>
          </p:nvSpPr>
          <p:spPr>
            <a:xfrm>
              <a:off x="7479300" y="4538335"/>
              <a:ext cx="246043" cy="270465"/>
            </a:xfrm>
            <a:prstGeom prst="wedgeEllipseCallout">
              <a:avLst>
                <a:gd name="adj1" fmla="val 2696"/>
                <a:gd name="adj2" fmla="val 77806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 rot="16200000">
              <a:off x="7343662" y="4537213"/>
              <a:ext cx="339350" cy="259786"/>
            </a:xfrm>
            <a:prstGeom prst="arc">
              <a:avLst>
                <a:gd name="adj1" fmla="val 11011860"/>
                <a:gd name="adj2" fmla="val 21516743"/>
              </a:avLst>
            </a:prstGeom>
            <a:ln w="127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c 27"/>
            <p:cNvSpPr/>
            <p:nvPr/>
          </p:nvSpPr>
          <p:spPr>
            <a:xfrm rot="16200000">
              <a:off x="7292420" y="4482653"/>
              <a:ext cx="450777" cy="363894"/>
            </a:xfrm>
            <a:prstGeom prst="arc">
              <a:avLst>
                <a:gd name="adj1" fmla="val 11011860"/>
                <a:gd name="adj2" fmla="val 46701"/>
              </a:avLst>
            </a:prstGeom>
            <a:ln w="127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" descr="https://openclipart.org/image/2400px/svg_to_png/218556/joede-read-manual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35" t="19076" r="7728" b="19074"/>
            <a:stretch/>
          </p:blipFill>
          <p:spPr bwMode="auto">
            <a:xfrm>
              <a:off x="7560602" y="4602367"/>
              <a:ext cx="95753" cy="157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Arc 29"/>
            <p:cNvSpPr/>
            <p:nvPr/>
          </p:nvSpPr>
          <p:spPr>
            <a:xfrm rot="5400000" flipH="1">
              <a:off x="7534075" y="4536201"/>
              <a:ext cx="341375" cy="259783"/>
            </a:xfrm>
            <a:prstGeom prst="arc">
              <a:avLst>
                <a:gd name="adj1" fmla="val 11011860"/>
                <a:gd name="adj2" fmla="val 46701"/>
              </a:avLst>
            </a:prstGeom>
            <a:ln w="127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 rot="5400000" flipH="1">
              <a:off x="7477959" y="4482653"/>
              <a:ext cx="450778" cy="363892"/>
            </a:xfrm>
            <a:prstGeom prst="arc">
              <a:avLst>
                <a:gd name="adj1" fmla="val 11011860"/>
                <a:gd name="adj2" fmla="val 46701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bar300-white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4761" y="2286000"/>
              <a:ext cx="457200" cy="4572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122083" y="2998325"/>
              <a:ext cx="783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matic Bold"/>
                  <a:cs typeface="Amatic Bold"/>
                </a:rPr>
                <a:t>Purpose</a:t>
              </a:r>
              <a:endParaRPr lang="en-US" sz="2400" dirty="0">
                <a:latin typeface="Amatic Bold"/>
                <a:cs typeface="Amatic Bold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268538" y="3763898"/>
              <a:ext cx="1524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1"/>
                  </a:solidFill>
                  <a:latin typeface="Amatic Bold"/>
                  <a:cs typeface="Amatic Bold"/>
                </a:rPr>
                <a:t>Evaluation Questions</a:t>
              </a:r>
              <a:endParaRPr lang="en-US" sz="2400" dirty="0">
                <a:solidFill>
                  <a:schemeClr val="accent1"/>
                </a:solidFill>
                <a:latin typeface="Amatic Bold"/>
                <a:cs typeface="Amatic Bold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79105" y="2998325"/>
              <a:ext cx="783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3"/>
                  </a:solidFill>
                  <a:latin typeface="Amatic Bold"/>
                  <a:cs typeface="Amatic Bold"/>
                </a:rPr>
                <a:t>Methods</a:t>
              </a:r>
              <a:endParaRPr lang="en-US" sz="2400" dirty="0">
                <a:solidFill>
                  <a:schemeClr val="accent3"/>
                </a:solidFill>
                <a:latin typeface="Amatic Bold"/>
                <a:cs typeface="Amatic Bold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16538" y="3764667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C6EF46"/>
                  </a:solidFill>
                  <a:latin typeface="Amatic Bold"/>
                  <a:cs typeface="Amatic Bold"/>
                </a:rPr>
                <a:t>Reporting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10700" y="2998325"/>
              <a:ext cx="783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/>
                  </a:solidFill>
                  <a:latin typeface="Amatic Bold"/>
                  <a:cs typeface="Amatic Bold"/>
                </a:rPr>
                <a:t>Use</a:t>
              </a:r>
              <a:endParaRPr lang="en-US" sz="2400" dirty="0">
                <a:solidFill>
                  <a:schemeClr val="accent2"/>
                </a:solidFill>
                <a:latin typeface="Amatic Bold"/>
                <a:cs typeface="Amatic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076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accent2"/>
                </a:solidFill>
              </a:rPr>
              <a:t>Evaluation Questions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55131" cy="682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Why important? </a:t>
            </a:r>
          </a:p>
        </p:txBody>
      </p:sp>
      <p:sp>
        <p:nvSpPr>
          <p:cNvPr id="9" name="Rectangle 8"/>
          <p:cNvSpPr/>
          <p:nvPr/>
        </p:nvSpPr>
        <p:spPr>
          <a:xfrm>
            <a:off x="1512802" y="6293114"/>
            <a:ext cx="71739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en-US" sz="1100" dirty="0">
                <a:latin typeface="Montserrat Ultra Light"/>
                <a:cs typeface="Montserrat Ultra Light"/>
              </a:rPr>
              <a:t>(</a:t>
            </a:r>
            <a:r>
              <a:rPr lang="en-US" sz="1100" dirty="0">
                <a:latin typeface="Montserrat Ultra Light"/>
                <a:cs typeface="Montserrat Ultra Light"/>
                <a:hlinkClick r:id="rId3"/>
              </a:rPr>
              <a:t>Wingate &amp; Schroeter</a:t>
            </a:r>
            <a:r>
              <a:rPr lang="en-US" sz="1100" dirty="0">
                <a:latin typeface="Montserrat Ultra Light"/>
                <a:cs typeface="Montserrat Ultra Light"/>
              </a:rPr>
              <a:t>, 2015; </a:t>
            </a:r>
            <a:r>
              <a:rPr lang="en-US" sz="1100" dirty="0">
                <a:latin typeface="Montserrat Ultra Light"/>
                <a:cs typeface="Montserrat Ultra Light"/>
                <a:hlinkClick r:id="rId4"/>
              </a:rPr>
              <a:t>Rossi, </a:t>
            </a:r>
            <a:r>
              <a:rPr lang="en-US" sz="1100" dirty="0" err="1">
                <a:latin typeface="Montserrat Ultra Light"/>
                <a:cs typeface="Montserrat Ultra Light"/>
                <a:hlinkClick r:id="rId4"/>
              </a:rPr>
              <a:t>Lipsey</a:t>
            </a:r>
            <a:r>
              <a:rPr lang="en-US" sz="1100" dirty="0">
                <a:latin typeface="Montserrat Ultra Light"/>
                <a:cs typeface="Montserrat Ultra Light"/>
                <a:hlinkClick r:id="rId4"/>
              </a:rPr>
              <a:t> &amp; Freeman</a:t>
            </a:r>
            <a:r>
              <a:rPr lang="en-US" sz="1100" dirty="0">
                <a:latin typeface="Montserrat Ultra Light"/>
                <a:cs typeface="Montserrat Ultra Light"/>
              </a:rPr>
              <a:t>, 2004, p. 54; Robinson, 2014; </a:t>
            </a:r>
            <a:r>
              <a:rPr lang="en-US" sz="1100" dirty="0">
                <a:latin typeface="Montserrat Ultra Light"/>
                <a:cs typeface="Montserrat Ultra Light"/>
                <a:hlinkClick r:id="rId5"/>
              </a:rPr>
              <a:t>Russ-</a:t>
            </a:r>
            <a:r>
              <a:rPr lang="en-US" sz="1100" dirty="0" err="1">
                <a:latin typeface="Montserrat Ultra Light"/>
                <a:cs typeface="Montserrat Ultra Light"/>
                <a:hlinkClick r:id="rId5"/>
              </a:rPr>
              <a:t>Eft</a:t>
            </a:r>
            <a:r>
              <a:rPr lang="en-US" sz="1100" dirty="0">
                <a:latin typeface="Montserrat Ultra Light"/>
                <a:cs typeface="Montserrat Ultra Light"/>
                <a:hlinkClick r:id="rId5"/>
              </a:rPr>
              <a:t>,</a:t>
            </a:r>
            <a:r>
              <a:rPr lang="en-US" sz="1100" dirty="0">
                <a:latin typeface="Montserrat Ultra Light"/>
                <a:cs typeface="Montserrat Ultra Light"/>
              </a:rPr>
              <a:t> p. 355)</a:t>
            </a:r>
          </a:p>
        </p:txBody>
      </p:sp>
      <p:sp>
        <p:nvSpPr>
          <p:cNvPr id="12" name="Oval 11"/>
          <p:cNvSpPr/>
          <p:nvPr/>
        </p:nvSpPr>
        <p:spPr>
          <a:xfrm>
            <a:off x="1020831" y="2809444"/>
            <a:ext cx="1275603" cy="124546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448834" y="2809444"/>
            <a:ext cx="1275603" cy="12454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868453" y="2809444"/>
            <a:ext cx="1275603" cy="12454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336008" y="2809444"/>
            <a:ext cx="1275603" cy="1245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775342" y="2809444"/>
            <a:ext cx="1275603" cy="12454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frame.png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933" y="2952045"/>
            <a:ext cx="812800" cy="812800"/>
          </a:xfrm>
          <a:prstGeom prst="rect">
            <a:avLst/>
          </a:prstGeom>
        </p:spPr>
      </p:pic>
      <p:pic>
        <p:nvPicPr>
          <p:cNvPr id="24" name="Picture 23" descr="barricade.png"/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44" y="3081866"/>
            <a:ext cx="775547" cy="7270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20831" y="4172892"/>
            <a:ext cx="1275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matic Bold"/>
                <a:cs typeface="Amatic Bold"/>
              </a:rPr>
              <a:t>Define Boundaries</a:t>
            </a:r>
            <a:endParaRPr lang="en-US" sz="2400" dirty="0">
              <a:latin typeface="Amatic Bold"/>
              <a:cs typeface="Amatic Bol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83933" y="4172892"/>
            <a:ext cx="783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76473"/>
                </a:solidFill>
                <a:latin typeface="Amatic Bold"/>
                <a:cs typeface="Amatic Bold"/>
              </a:rPr>
              <a:t>Frame Scope</a:t>
            </a:r>
            <a:endParaRPr lang="en-US" sz="2400" dirty="0">
              <a:solidFill>
                <a:srgbClr val="076473"/>
              </a:solidFill>
              <a:latin typeface="Amatic Bold"/>
              <a:cs typeface="Amatic Bold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68453" y="4172892"/>
            <a:ext cx="1275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/>
                </a:solidFill>
                <a:latin typeface="Amatic Bold"/>
                <a:cs typeface="Amatic Bold"/>
              </a:rPr>
              <a:t>Structure Planning</a:t>
            </a:r>
            <a:endParaRPr lang="en-US" sz="2400" dirty="0">
              <a:solidFill>
                <a:schemeClr val="accent3"/>
              </a:solidFill>
              <a:latin typeface="Amatic Bold"/>
              <a:cs typeface="Amatic Bold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6008" y="4172892"/>
            <a:ext cx="127560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6EF46"/>
                </a:solidFill>
                <a:latin typeface="Amatic Bold"/>
                <a:cs typeface="Amatic Bold"/>
              </a:rPr>
              <a:t>Foundation of Solid Evaluation</a:t>
            </a:r>
            <a:endParaRPr lang="en-US" sz="2400" dirty="0">
              <a:solidFill>
                <a:srgbClr val="C6EF46"/>
              </a:solidFill>
              <a:latin typeface="Amatic Bold"/>
              <a:cs typeface="Amatic Bold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68044" y="4172892"/>
            <a:ext cx="783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  <a:latin typeface="Amatic Bold"/>
                <a:cs typeface="Amatic Bold"/>
              </a:rPr>
              <a:t>Inform Use</a:t>
            </a:r>
            <a:endParaRPr lang="en-US" sz="2400" dirty="0">
              <a:solidFill>
                <a:schemeClr val="accent2"/>
              </a:solidFill>
              <a:latin typeface="Amatic Bold"/>
              <a:cs typeface="Amatic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00188" y="2952044"/>
            <a:ext cx="812131" cy="812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077" y="3039337"/>
            <a:ext cx="812131" cy="8121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132" y="2974768"/>
            <a:ext cx="767354" cy="7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1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accent2"/>
                </a:solidFill>
              </a:rPr>
              <a:t>Evaluation Questions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55131" cy="682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makes a good EQ?</a:t>
            </a:r>
          </a:p>
        </p:txBody>
      </p:sp>
      <p:sp>
        <p:nvSpPr>
          <p:cNvPr id="4" name="Rectangle 3"/>
          <p:cNvSpPr/>
          <p:nvPr/>
        </p:nvSpPr>
        <p:spPr>
          <a:xfrm>
            <a:off x="2086363" y="2563481"/>
            <a:ext cx="15837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Amatic Bold"/>
                <a:cs typeface="Amatic Bold"/>
              </a:rPr>
              <a:t>Evaluative</a:t>
            </a:r>
            <a:endParaRPr lang="en-US" sz="4000" dirty="0">
              <a:solidFill>
                <a:schemeClr val="accent1"/>
              </a:solidFill>
              <a:latin typeface="Amatic Bold"/>
              <a:cs typeface="Amatic Bol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6363" y="3266886"/>
            <a:ext cx="14490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  <a:latin typeface="Amatic Bold"/>
                <a:cs typeface="Amatic Bold"/>
              </a:rPr>
              <a:t>Pertinent</a:t>
            </a:r>
            <a:endParaRPr lang="en-US" sz="4000" dirty="0">
              <a:solidFill>
                <a:schemeClr val="accent2"/>
              </a:solidFill>
              <a:latin typeface="Amatic Bold"/>
              <a:cs typeface="Amatic 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6363" y="3970291"/>
            <a:ext cx="1582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accent3"/>
                </a:solidFill>
                <a:latin typeface="Amatic Bold"/>
                <a:cs typeface="Amatic Bold"/>
              </a:rPr>
              <a:t>Reasonable</a:t>
            </a:r>
            <a:endParaRPr lang="en-US" sz="4000" dirty="0">
              <a:solidFill>
                <a:schemeClr val="accent3"/>
              </a:solidFill>
              <a:latin typeface="Amatic Bold"/>
              <a:cs typeface="Amatic Bol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8204" y="3266886"/>
            <a:ext cx="16209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Amatic Bold"/>
                <a:cs typeface="Amatic Bold"/>
              </a:rPr>
              <a:t>Answerable</a:t>
            </a:r>
            <a:endParaRPr lang="en-US" sz="4000" dirty="0">
              <a:solidFill>
                <a:schemeClr val="accent1"/>
              </a:solidFill>
              <a:latin typeface="Amatic Bold"/>
              <a:cs typeface="Amatic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8204" y="2563481"/>
            <a:ext cx="11745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C6EF46"/>
                </a:solidFill>
                <a:latin typeface="Amatic Bold"/>
                <a:cs typeface="Amatic Bold"/>
              </a:rPr>
              <a:t>Specific</a:t>
            </a:r>
            <a:endParaRPr lang="en-US" sz="4000" dirty="0">
              <a:solidFill>
                <a:srgbClr val="C6EF46"/>
              </a:solidFill>
              <a:latin typeface="Amatic Bold"/>
              <a:cs typeface="Amatic Bol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12802" y="6293114"/>
            <a:ext cx="71739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en-US" sz="1100" dirty="0">
                <a:latin typeface="Montserrat Ultra Light"/>
                <a:cs typeface="Montserrat Ultra Light"/>
              </a:rPr>
              <a:t>(Wingate &amp; Schroeter, </a:t>
            </a:r>
            <a:r>
              <a:rPr lang="en-US" sz="1100" dirty="0" smtClean="0">
                <a:latin typeface="Montserrat Ultra Light"/>
                <a:cs typeface="Montserrat Ultra Light"/>
              </a:rPr>
              <a:t>2015; USAID, </a:t>
            </a:r>
            <a:r>
              <a:rPr lang="en-US" sz="1100" dirty="0" err="1" smtClean="0">
                <a:latin typeface="Montserrat Ultra Light"/>
                <a:cs typeface="Montserrat Ultra Light"/>
              </a:rPr>
              <a:t>n.d.</a:t>
            </a:r>
            <a:r>
              <a:rPr lang="en-US" sz="1100" dirty="0" smtClean="0">
                <a:latin typeface="Montserrat Ultra Light"/>
                <a:cs typeface="Montserrat Ultra Light"/>
              </a:rPr>
              <a:t>,; CDC, 2013)</a:t>
            </a:r>
            <a:endParaRPr lang="en-US" sz="1100" dirty="0">
              <a:latin typeface="Montserrat Ultra Light"/>
              <a:cs typeface="Montserrat Ultra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78204" y="3970291"/>
            <a:ext cx="13533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accent5"/>
                </a:solidFill>
                <a:latin typeface="Amatic Bold"/>
                <a:cs typeface="Amatic Bold"/>
              </a:rPr>
              <a:t>Complete</a:t>
            </a:r>
            <a:endParaRPr lang="en-US" sz="4000" dirty="0">
              <a:solidFill>
                <a:schemeClr val="accent5"/>
              </a:solidFill>
              <a:latin typeface="Amatic Bold"/>
              <a:cs typeface="Amatic Bol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57110" y="3459195"/>
            <a:ext cx="351302" cy="337749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53337" y="4185126"/>
            <a:ext cx="351302" cy="337749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66849" y="2769544"/>
            <a:ext cx="351302" cy="337749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011706" y="3456258"/>
            <a:ext cx="351302" cy="337749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011706" y="4185950"/>
            <a:ext cx="351302" cy="337749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011706" y="2769544"/>
            <a:ext cx="351302" cy="337749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965379" y="2439813"/>
            <a:ext cx="4684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70360" y="3146231"/>
            <a:ext cx="4684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65379" y="3865856"/>
            <a:ext cx="4684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5115" y="2450593"/>
            <a:ext cx="4684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12802" y="3138217"/>
            <a:ext cx="4684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11842" y="3865325"/>
            <a:ext cx="4684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4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accent2"/>
                </a:solidFill>
              </a:rPr>
              <a:t>Resources for good EQ’s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9407"/>
            <a:ext cx="529936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56564" y="2864114"/>
            <a:ext cx="2930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Montserrat Ultra Light"/>
                <a:cs typeface="Montserrat Ultra Light"/>
                <a:hlinkClick r:id="rId4"/>
              </a:rPr>
              <a:t>https://www.wmich.edu/evaluation/</a:t>
            </a:r>
            <a:r>
              <a:rPr lang="en-US" dirty="0" smtClean="0">
                <a:solidFill>
                  <a:schemeClr val="accent1"/>
                </a:solidFill>
                <a:latin typeface="Montserrat Ultra Light"/>
                <a:cs typeface="Montserrat Ultra Light"/>
                <a:hlinkClick r:id="rId4"/>
              </a:rPr>
              <a:t>checklists</a:t>
            </a:r>
            <a:endParaRPr lang="en-US" dirty="0" smtClean="0">
              <a:solidFill>
                <a:schemeClr val="accent1"/>
              </a:solidFill>
              <a:latin typeface="Montserrat Ultra Light"/>
              <a:cs typeface="Montserrat Ultra Light"/>
            </a:endParaRPr>
          </a:p>
          <a:p>
            <a:endParaRPr lang="en-US" dirty="0" smtClean="0">
              <a:latin typeface="Montserrat Ultra Light"/>
              <a:cs typeface="Montserrat Ultra Light"/>
            </a:endParaRPr>
          </a:p>
        </p:txBody>
      </p:sp>
      <p:pic>
        <p:nvPicPr>
          <p:cNvPr id="10" name="Picture 9" descr="w-gold-black-16_ WMU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244" y="3660002"/>
            <a:ext cx="1128890" cy="9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1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accent2"/>
                </a:solidFill>
              </a:rPr>
              <a:t>Resources for good EQ’s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6564" y="2313785"/>
            <a:ext cx="29302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76473"/>
                </a:solidFill>
                <a:latin typeface="Montserrat Ultra Light"/>
                <a:cs typeface="Montserrat Ultra Light"/>
                <a:hlinkClick r:id="rId3"/>
              </a:rPr>
              <a:t>http://www.cdc.gov/asthma/program_eval/</a:t>
            </a:r>
            <a:r>
              <a:rPr lang="en-US" dirty="0" smtClean="0">
                <a:solidFill>
                  <a:srgbClr val="076473"/>
                </a:solidFill>
                <a:latin typeface="Montserrat Ultra Light"/>
                <a:cs typeface="Montserrat Ultra Light"/>
                <a:hlinkClick r:id="rId3"/>
              </a:rPr>
              <a:t>AssessingEvaluationQuestionChecklist.pdf</a:t>
            </a:r>
            <a:endParaRPr lang="en-US" dirty="0" smtClean="0">
              <a:solidFill>
                <a:srgbClr val="076473"/>
              </a:solidFill>
              <a:latin typeface="Montserrat Ultra Light"/>
              <a:cs typeface="Montserrat Ultra Light"/>
            </a:endParaRPr>
          </a:p>
          <a:p>
            <a:endParaRPr lang="en-US" dirty="0" smtClean="0">
              <a:latin typeface="Montserrat Ultra Light"/>
              <a:cs typeface="Montserrat Ultra Light"/>
            </a:endParaRPr>
          </a:p>
        </p:txBody>
      </p:sp>
      <p:pic>
        <p:nvPicPr>
          <p:cNvPr id="3" name="Picture 2" descr="AssessingEvaluationQuestionChecklis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5299364" cy="6858000"/>
          </a:xfrm>
          <a:prstGeom prst="rect">
            <a:avLst/>
          </a:prstGeom>
        </p:spPr>
      </p:pic>
      <p:pic>
        <p:nvPicPr>
          <p:cNvPr id="4" name="Picture 3" descr="1280px-US_CDC_logo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778" y="3612448"/>
            <a:ext cx="1399822" cy="105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accent2"/>
                </a:solidFill>
              </a:rPr>
              <a:t>Evaluation Questions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55131" cy="682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Types of EQs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12802" y="2175106"/>
            <a:ext cx="1608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  <a:latin typeface="Amatic Bold"/>
                <a:cs typeface="Amatic Bold"/>
              </a:rPr>
              <a:t>Descriptive</a:t>
            </a:r>
            <a:endParaRPr lang="en-US" sz="4000" dirty="0">
              <a:solidFill>
                <a:schemeClr val="accent2"/>
              </a:solidFill>
              <a:latin typeface="Amatic Bold"/>
              <a:cs typeface="Amatic Bol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2802" y="2878227"/>
            <a:ext cx="17733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Amatic Bold"/>
                <a:cs typeface="Amatic Bold"/>
              </a:rPr>
              <a:t>Comparison</a:t>
            </a:r>
            <a:endParaRPr lang="en-US" sz="4000" dirty="0">
              <a:solidFill>
                <a:schemeClr val="accent1"/>
              </a:solidFill>
              <a:latin typeface="Amatic Bold"/>
              <a:cs typeface="Amatic 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12802" y="3581348"/>
            <a:ext cx="19928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3"/>
                </a:solidFill>
                <a:latin typeface="Amatic Bold"/>
                <a:cs typeface="Amatic Bold"/>
              </a:rPr>
              <a:t>L</a:t>
            </a:r>
            <a:r>
              <a:rPr lang="en-US" sz="4000" dirty="0" smtClean="0">
                <a:solidFill>
                  <a:schemeClr val="accent3"/>
                </a:solidFill>
                <a:latin typeface="Amatic Bold"/>
                <a:cs typeface="Amatic Bold"/>
              </a:rPr>
              <a:t>ongitudinal</a:t>
            </a:r>
            <a:endParaRPr lang="en-US" sz="4000" dirty="0">
              <a:solidFill>
                <a:schemeClr val="accent3"/>
              </a:solidFill>
              <a:latin typeface="Amatic Bold"/>
              <a:cs typeface="Amatic Bol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12802" y="4987590"/>
            <a:ext cx="15837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Amatic Bold"/>
                <a:cs typeface="Amatic Bold"/>
              </a:rPr>
              <a:t>Evaluative</a:t>
            </a:r>
            <a:endParaRPr lang="en-US" sz="4000" dirty="0">
              <a:solidFill>
                <a:schemeClr val="accent1"/>
              </a:solidFill>
              <a:latin typeface="Amatic Bold"/>
              <a:cs typeface="Amatic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12802" y="4284469"/>
            <a:ext cx="10472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C6EF46"/>
                </a:solidFill>
                <a:latin typeface="Amatic Bold"/>
                <a:cs typeface="Amatic Bold"/>
              </a:rPr>
              <a:t>Causal</a:t>
            </a:r>
            <a:endParaRPr lang="en-US" sz="4000" dirty="0">
              <a:solidFill>
                <a:srgbClr val="C6EF46"/>
              </a:solidFill>
              <a:latin typeface="Amatic Bold"/>
              <a:cs typeface="Amatic Bold"/>
            </a:endParaRPr>
          </a:p>
        </p:txBody>
      </p:sp>
    </p:spTree>
    <p:extLst>
      <p:ext uri="{BB962C8B-B14F-4D97-AF65-F5344CB8AC3E}">
        <p14:creationId xmlns:p14="http://schemas.microsoft.com/office/powerpoint/2010/main" val="396889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227296"/>
            <a:ext cx="8157882" cy="2764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6471" y="274638"/>
            <a:ext cx="1440328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000" dirty="0" smtClean="0"/>
              <a:t>Evaluation </a:t>
            </a:r>
            <a:br>
              <a:rPr lang="en-US" sz="2000" dirty="0" smtClean="0"/>
            </a:br>
            <a:r>
              <a:rPr lang="en-US" sz="2100" dirty="0" smtClean="0"/>
              <a:t>Questions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r>
              <a:rPr lang="en-US" i="1" dirty="0" smtClean="0"/>
              <a:t>Questions presenting descriptive data </a:t>
            </a:r>
          </a:p>
          <a:p>
            <a:pPr marL="0" indent="0" algn="r">
              <a:buNone/>
            </a:pPr>
            <a:r>
              <a:rPr lang="en-US" i="1" dirty="0" smtClean="0"/>
              <a:t>about the program or surrounding context.</a:t>
            </a:r>
          </a:p>
          <a:p>
            <a:pPr marL="0" indent="0" algn="r">
              <a:buNone/>
            </a:pPr>
            <a:r>
              <a:rPr lang="en-US" i="1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Asks Questions like </a:t>
            </a:r>
            <a:r>
              <a:rPr lang="en-US" sz="4300" dirty="0" smtClean="0">
                <a:solidFill>
                  <a:schemeClr val="accent2"/>
                </a:solidFill>
                <a:latin typeface="Amatic Bold"/>
                <a:cs typeface="Amatic Bold"/>
              </a:rPr>
              <a:t>What?  </a:t>
            </a:r>
            <a:r>
              <a:rPr lang="en-US" sz="4300" dirty="0" smtClean="0">
                <a:solidFill>
                  <a:schemeClr val="accent1"/>
                </a:solidFill>
                <a:latin typeface="Amatic Bold"/>
                <a:cs typeface="Amatic Bold"/>
              </a:rPr>
              <a:t>How much?  </a:t>
            </a:r>
            <a:r>
              <a:rPr lang="en-US" sz="4300" dirty="0" smtClean="0">
                <a:solidFill>
                  <a:schemeClr val="accent3"/>
                </a:solidFill>
                <a:latin typeface="Amatic Bold"/>
                <a:cs typeface="Amatic Bold"/>
              </a:rPr>
              <a:t>Who?  </a:t>
            </a:r>
            <a:r>
              <a:rPr lang="en-US" sz="4300" dirty="0" smtClean="0">
                <a:solidFill>
                  <a:srgbClr val="C6EF46"/>
                </a:solidFill>
                <a:latin typeface="Amatic Bold"/>
                <a:cs typeface="Amatic Bold"/>
              </a:rPr>
              <a:t>When?  </a:t>
            </a:r>
            <a:r>
              <a:rPr lang="en-US" sz="4300" dirty="0" smtClean="0">
                <a:solidFill>
                  <a:schemeClr val="accent1"/>
                </a:solidFill>
                <a:latin typeface="Amatic Bold"/>
                <a:cs typeface="Amatic Bold"/>
              </a:rPr>
              <a:t>How frequently?  </a:t>
            </a:r>
            <a:r>
              <a:rPr lang="en-US" sz="4300" dirty="0" smtClean="0">
                <a:solidFill>
                  <a:schemeClr val="accent2"/>
                </a:solidFill>
                <a:latin typeface="Amatic Bold"/>
                <a:cs typeface="Amatic Bold"/>
              </a:rPr>
              <a:t>Where?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Evaluative Examples:</a:t>
            </a:r>
          </a:p>
          <a:p>
            <a:pPr lvl="1">
              <a:lnSpc>
                <a:spcPct val="170000"/>
              </a:lnSpc>
            </a:pPr>
            <a:r>
              <a:rPr lang="en-US" sz="2400" dirty="0" smtClean="0"/>
              <a:t>What does the program look like? 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Who has this program been serving?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How many of the target population did the program reach?  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Where has the program been delivered?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To what extent was this program implemented as designed?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34030" y="347259"/>
            <a:ext cx="20974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accent1"/>
                </a:solidFill>
                <a:latin typeface="Amatic Bold"/>
                <a:cs typeface="Amatic Bold"/>
              </a:rPr>
              <a:t>Descriptive</a:t>
            </a:r>
            <a:r>
              <a:rPr lang="en-US" sz="5400" dirty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57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227296"/>
            <a:ext cx="8411882" cy="2764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6471" y="274638"/>
            <a:ext cx="1440328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000" dirty="0" smtClean="0"/>
              <a:t>Evaluation </a:t>
            </a:r>
            <a:br>
              <a:rPr lang="en-US" sz="2000" dirty="0" smtClean="0"/>
            </a:br>
            <a:r>
              <a:rPr lang="en-US" sz="2100" dirty="0" smtClean="0"/>
              <a:t>Questions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r>
              <a:rPr lang="en-US" i="1" dirty="0"/>
              <a:t>Questions that compare two </a:t>
            </a:r>
            <a:r>
              <a:rPr lang="en-US" i="1" dirty="0" smtClean="0"/>
              <a:t>or</a:t>
            </a:r>
          </a:p>
          <a:p>
            <a:pPr marL="0" indent="0" algn="r">
              <a:buNone/>
            </a:pPr>
            <a:r>
              <a:rPr lang="en-US" i="1" dirty="0" smtClean="0"/>
              <a:t> </a:t>
            </a:r>
            <a:r>
              <a:rPr lang="en-US" i="1" dirty="0"/>
              <a:t>more groups, </a:t>
            </a:r>
            <a:r>
              <a:rPr lang="en-US" i="1" dirty="0" smtClean="0"/>
              <a:t>aspects</a:t>
            </a:r>
            <a:r>
              <a:rPr lang="en-US" i="1" dirty="0"/>
              <a:t>, or </a:t>
            </a:r>
            <a:r>
              <a:rPr lang="en-US" i="1" dirty="0" smtClean="0"/>
              <a:t>outcomes.</a:t>
            </a:r>
          </a:p>
          <a:p>
            <a:pPr marL="0" indent="0" algn="r">
              <a:buNone/>
            </a:pPr>
            <a:r>
              <a:rPr lang="en-US" i="1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Asks Questions like </a:t>
            </a:r>
            <a:r>
              <a:rPr lang="en-US" sz="4300" dirty="0" smtClean="0">
                <a:solidFill>
                  <a:schemeClr val="accent1"/>
                </a:solidFill>
                <a:latin typeface="Amatic Bold"/>
                <a:cs typeface="Amatic Bold"/>
              </a:rPr>
              <a:t>Which is better?   </a:t>
            </a:r>
            <a:r>
              <a:rPr lang="en-US" sz="4300" dirty="0" smtClean="0">
                <a:solidFill>
                  <a:schemeClr val="accent3"/>
                </a:solidFill>
                <a:latin typeface="Amatic Bold"/>
                <a:cs typeface="Amatic Bold"/>
              </a:rPr>
              <a:t>more effective?   </a:t>
            </a:r>
            <a:r>
              <a:rPr lang="en-US" sz="4300" dirty="0" smtClean="0">
                <a:solidFill>
                  <a:schemeClr val="accent2"/>
                </a:solidFill>
                <a:latin typeface="Amatic Bold"/>
                <a:cs typeface="Amatic Bold"/>
              </a:rPr>
              <a:t>Did some do better?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Evaluative Examples: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Is this program more effective than others? 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Do some people do better in this program than others?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How did this program perform compared to </a:t>
            </a:r>
            <a:r>
              <a:rPr lang="en-US" dirty="0" smtClean="0"/>
              <a:t>other     </a:t>
            </a:r>
            <a:r>
              <a:rPr lang="en-US" dirty="0"/>
              <a:t>similar programs?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29443" y="347259"/>
            <a:ext cx="23294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076473"/>
                </a:solidFill>
                <a:latin typeface="Amatic Bold"/>
                <a:cs typeface="Amatic Bold"/>
              </a:rPr>
              <a:t>Comparison</a:t>
            </a:r>
            <a:endParaRPr lang="en-US" dirty="0">
              <a:solidFill>
                <a:srgbClr val="0764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49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227296"/>
            <a:ext cx="8411882" cy="2764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6471" y="274638"/>
            <a:ext cx="1440328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000" dirty="0" smtClean="0"/>
              <a:t>Evaluation </a:t>
            </a:r>
            <a:br>
              <a:rPr lang="en-US" sz="2000" dirty="0" smtClean="0"/>
            </a:br>
            <a:r>
              <a:rPr lang="en-US" sz="2100" dirty="0" smtClean="0"/>
              <a:t>Questions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lnSpc>
                <a:spcPct val="90000"/>
              </a:lnSpc>
              <a:spcBef>
                <a:spcPts val="24"/>
              </a:spcBef>
              <a:buNone/>
            </a:pPr>
            <a:r>
              <a:rPr lang="en-US" sz="2200" i="1" dirty="0"/>
              <a:t>Questions that ask </a:t>
            </a:r>
            <a:r>
              <a:rPr lang="en-US" sz="2200" i="1" dirty="0" smtClean="0"/>
              <a:t>about</a:t>
            </a:r>
          </a:p>
          <a:p>
            <a:pPr marL="0" indent="0" algn="r">
              <a:lnSpc>
                <a:spcPct val="90000"/>
              </a:lnSpc>
              <a:spcBef>
                <a:spcPts val="24"/>
              </a:spcBef>
              <a:buNone/>
            </a:pPr>
            <a:r>
              <a:rPr lang="en-US" sz="2200" i="1" dirty="0" smtClean="0"/>
              <a:t> </a:t>
            </a:r>
            <a:r>
              <a:rPr lang="en-US" sz="2200" i="1" dirty="0"/>
              <a:t>trends over </a:t>
            </a:r>
            <a:r>
              <a:rPr lang="en-US" sz="2200" i="1" dirty="0" smtClean="0"/>
              <a:t>time.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Asks Questions like </a:t>
            </a:r>
            <a:r>
              <a:rPr lang="en-US" sz="3000" dirty="0" smtClean="0">
                <a:solidFill>
                  <a:srgbClr val="C6EF46"/>
                </a:solidFill>
                <a:latin typeface="Amatic Bold"/>
                <a:cs typeface="Amatic Bold"/>
              </a:rPr>
              <a:t>What’s happened over time?   </a:t>
            </a:r>
            <a:r>
              <a:rPr lang="en-US" sz="3000" dirty="0" smtClean="0">
                <a:solidFill>
                  <a:schemeClr val="accent3"/>
                </a:solidFill>
                <a:latin typeface="Amatic Bold"/>
                <a:cs typeface="Amatic Bold"/>
              </a:rPr>
              <a:t>Did things improve? 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2200" dirty="0" smtClean="0"/>
              <a:t>Evaluative Examples: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Has this program decreased X over time? </a:t>
            </a:r>
          </a:p>
          <a:p>
            <a:pPr lvl="1"/>
            <a:r>
              <a:rPr lang="en-US" sz="2000" dirty="0" smtClean="0"/>
              <a:t>Has this program increased their delivery over the past 5 years? </a:t>
            </a:r>
            <a:endParaRPr lang="en-US" sz="2000" dirty="0"/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775446" y="347259"/>
            <a:ext cx="26212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076473"/>
                </a:solidFill>
                <a:latin typeface="Amatic Bold"/>
                <a:cs typeface="Amatic Bold"/>
              </a:rPr>
              <a:t>Longitudinal</a:t>
            </a:r>
            <a:endParaRPr lang="en-US" dirty="0">
              <a:solidFill>
                <a:srgbClr val="0764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62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accent1"/>
                </a:solidFill>
              </a:rPr>
              <a:t>Who Are We?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5938" y="1939203"/>
            <a:ext cx="7330862" cy="4186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076473"/>
                </a:solidFill>
                <a:latin typeface="Amatic Bold"/>
                <a:cs typeface="Amatic Bold"/>
              </a:rPr>
              <a:t>Emma Perk</a:t>
            </a:r>
          </a:p>
          <a:p>
            <a:pPr marL="400050" lvl="1" indent="0">
              <a:buNone/>
            </a:pPr>
            <a:r>
              <a:rPr lang="en-US" sz="2000" dirty="0" smtClean="0">
                <a:solidFill>
                  <a:schemeClr val="accent5"/>
                </a:solidFill>
              </a:rPr>
              <a:t>Data </a:t>
            </a:r>
            <a:r>
              <a:rPr lang="en-US" sz="2000" dirty="0" err="1">
                <a:solidFill>
                  <a:schemeClr val="accent5"/>
                </a:solidFill>
              </a:rPr>
              <a:t>v</a:t>
            </a:r>
            <a:r>
              <a:rPr lang="en-US" sz="2000" dirty="0" err="1" smtClean="0">
                <a:solidFill>
                  <a:schemeClr val="accent5"/>
                </a:solidFill>
              </a:rPr>
              <a:t>iz</a:t>
            </a:r>
            <a:r>
              <a:rPr lang="en-US" sz="2000" dirty="0" smtClean="0">
                <a:solidFill>
                  <a:schemeClr val="accent5"/>
                </a:solidFill>
              </a:rPr>
              <a:t> nerd, mother, Antarctic hiker, </a:t>
            </a:r>
          </a:p>
          <a:p>
            <a:pPr marL="400050" lvl="1" indent="0">
              <a:buNone/>
            </a:pPr>
            <a:r>
              <a:rPr lang="en-US" sz="2000" dirty="0" smtClean="0">
                <a:solidFill>
                  <a:schemeClr val="accent5"/>
                </a:solidFill>
              </a:rPr>
              <a:t>and organizational guru</a:t>
            </a:r>
            <a:endParaRPr lang="en-US" sz="20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sz="4800" dirty="0" smtClean="0">
                <a:solidFill>
                  <a:schemeClr val="accent1"/>
                </a:solidFill>
                <a:latin typeface="Amatic Bold"/>
                <a:cs typeface="Amatic Bold"/>
              </a:rPr>
              <a:t>Lyssa Wilson</a:t>
            </a:r>
            <a:endParaRPr lang="en-US" sz="4800" dirty="0">
              <a:solidFill>
                <a:schemeClr val="accent1"/>
              </a:solidFill>
              <a:latin typeface="Amatic Bold"/>
              <a:cs typeface="Amatic Bold"/>
            </a:endParaRPr>
          </a:p>
          <a:p>
            <a:pPr marL="400050" lvl="1" indent="0">
              <a:buNone/>
            </a:pPr>
            <a:r>
              <a:rPr lang="en-US" sz="2000" dirty="0" smtClean="0">
                <a:solidFill>
                  <a:srgbClr val="201523"/>
                </a:solidFill>
              </a:rPr>
              <a:t>Visual learner, evaluator, sleep-deprived </a:t>
            </a:r>
          </a:p>
          <a:p>
            <a:pPr marL="400050" lvl="1" indent="0">
              <a:buNone/>
            </a:pPr>
            <a:r>
              <a:rPr lang="en-US" sz="2000" dirty="0" smtClean="0">
                <a:solidFill>
                  <a:srgbClr val="201523"/>
                </a:solidFill>
              </a:rPr>
              <a:t>doc student, and over-thinker</a:t>
            </a:r>
            <a:endParaRPr lang="en-US" sz="2000" dirty="0">
              <a:solidFill>
                <a:srgbClr val="2015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3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227296"/>
            <a:ext cx="8411882" cy="2764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6471" y="274638"/>
            <a:ext cx="1440328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000" dirty="0" smtClean="0"/>
              <a:t>Evaluation </a:t>
            </a:r>
            <a:br>
              <a:rPr lang="en-US" sz="2000" dirty="0" smtClean="0"/>
            </a:br>
            <a:r>
              <a:rPr lang="en-US" sz="2100" dirty="0" smtClean="0"/>
              <a:t>Questions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lnSpc>
                <a:spcPct val="80000"/>
              </a:lnSpc>
              <a:buNone/>
            </a:pPr>
            <a:r>
              <a:rPr lang="en-US" sz="2200" i="1" dirty="0"/>
              <a:t>Questions </a:t>
            </a:r>
            <a:r>
              <a:rPr lang="en-US" sz="2200" i="1" dirty="0" smtClean="0"/>
              <a:t>addressing the 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sz="2200" i="1" dirty="0" smtClean="0"/>
              <a:t>outcome or impact of a program.</a:t>
            </a:r>
          </a:p>
          <a:p>
            <a:pPr marL="0" indent="0">
              <a:lnSpc>
                <a:spcPct val="80000"/>
              </a:lnSpc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Asks Questions like </a:t>
            </a:r>
            <a:r>
              <a:rPr lang="en-US" sz="3000" dirty="0" smtClean="0">
                <a:solidFill>
                  <a:schemeClr val="accent1"/>
                </a:solidFill>
                <a:latin typeface="Amatic Bold"/>
                <a:cs typeface="Amatic Bold"/>
              </a:rPr>
              <a:t>Which is better?   </a:t>
            </a:r>
            <a:r>
              <a:rPr lang="en-US" sz="3000" dirty="0" smtClean="0">
                <a:solidFill>
                  <a:schemeClr val="accent3"/>
                </a:solidFill>
                <a:latin typeface="Amatic Bold"/>
                <a:cs typeface="Amatic Bold"/>
              </a:rPr>
              <a:t>more effective?   </a:t>
            </a:r>
            <a:r>
              <a:rPr lang="en-US" sz="3000" dirty="0" smtClean="0">
                <a:solidFill>
                  <a:schemeClr val="accent2"/>
                </a:solidFill>
                <a:latin typeface="Amatic Bold"/>
                <a:cs typeface="Amatic Bold"/>
              </a:rPr>
              <a:t>Did some do better?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200" dirty="0" smtClean="0"/>
              <a:t>Evaluative Examples:</a:t>
            </a:r>
          </a:p>
          <a:p>
            <a:pPr lvl="1">
              <a:lnSpc>
                <a:spcPct val="170000"/>
              </a:lnSpc>
            </a:pPr>
            <a:r>
              <a:rPr lang="en-US" sz="2000" dirty="0" smtClean="0"/>
              <a:t>Was the program the cause of </a:t>
            </a:r>
            <a:r>
              <a:rPr lang="is-IS" sz="2000" dirty="0" smtClean="0"/>
              <a:t>…</a:t>
            </a:r>
          </a:p>
          <a:p>
            <a:pPr lvl="1">
              <a:lnSpc>
                <a:spcPct val="120000"/>
              </a:lnSpc>
            </a:pPr>
            <a:r>
              <a:rPr lang="is-IS" sz="2000" dirty="0" smtClean="0"/>
              <a:t>What is the relationship between x and y? </a:t>
            </a:r>
            <a:endParaRPr lang="en-US" sz="2000" dirty="0"/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985667" y="347259"/>
            <a:ext cx="13491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076473"/>
                </a:solidFill>
                <a:latin typeface="Amatic Bold"/>
                <a:cs typeface="Amatic Bold"/>
              </a:rPr>
              <a:t>Causal</a:t>
            </a:r>
            <a:endParaRPr lang="en-US" dirty="0">
              <a:solidFill>
                <a:srgbClr val="0764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227295"/>
            <a:ext cx="8411882" cy="304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6471" y="274638"/>
            <a:ext cx="1440328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000" dirty="0" smtClean="0"/>
              <a:t>Evaluation </a:t>
            </a:r>
            <a:br>
              <a:rPr lang="en-US" sz="2000" dirty="0" smtClean="0"/>
            </a:br>
            <a:r>
              <a:rPr lang="en-US" sz="2100" dirty="0" smtClean="0"/>
              <a:t>Questions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>
              <a:lnSpc>
                <a:spcPct val="80000"/>
              </a:lnSpc>
              <a:buNone/>
            </a:pPr>
            <a:r>
              <a:rPr lang="en-US" sz="2200" i="1" dirty="0"/>
              <a:t>Questions </a:t>
            </a:r>
            <a:r>
              <a:rPr lang="en-US" sz="2200" i="1" dirty="0" smtClean="0"/>
              <a:t>specifically meant 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sz="2200" i="1" dirty="0" smtClean="0"/>
              <a:t>to report evaluative information.</a:t>
            </a:r>
          </a:p>
          <a:p>
            <a:pPr marL="0" indent="0" algn="r">
              <a:buNone/>
            </a:pPr>
            <a:r>
              <a:rPr lang="en-US" sz="2200" i="1" dirty="0" smtClean="0"/>
              <a:t> </a:t>
            </a:r>
          </a:p>
          <a:p>
            <a:pPr marL="0" indent="0">
              <a:buNone/>
            </a:pPr>
            <a:r>
              <a:rPr lang="en-US" sz="2200" dirty="0" smtClean="0"/>
              <a:t>Asks Questions like </a:t>
            </a:r>
            <a:r>
              <a:rPr lang="en-US" sz="2600" dirty="0" smtClean="0">
                <a:solidFill>
                  <a:schemeClr val="accent3"/>
                </a:solidFill>
                <a:latin typeface="Amatic Bold"/>
                <a:cs typeface="Amatic Bold"/>
              </a:rPr>
              <a:t>Was it successful?   </a:t>
            </a:r>
            <a:r>
              <a:rPr lang="en-US" sz="2600" dirty="0" smtClean="0">
                <a:solidFill>
                  <a:srgbClr val="C6EF46"/>
                </a:solidFill>
                <a:latin typeface="Amatic Bold"/>
                <a:cs typeface="Amatic Bold"/>
              </a:rPr>
              <a:t>Was the change meaningful?   </a:t>
            </a:r>
            <a:r>
              <a:rPr lang="en-US" sz="2600" dirty="0" smtClean="0">
                <a:solidFill>
                  <a:schemeClr val="accent1"/>
                </a:solidFill>
                <a:latin typeface="Amatic Bold"/>
                <a:cs typeface="Amatic Bold"/>
              </a:rPr>
              <a:t>How adequate?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200" dirty="0" smtClean="0"/>
              <a:t>Evaluative Examples:</a:t>
            </a:r>
          </a:p>
          <a:p>
            <a:pPr lvl="1">
              <a:lnSpc>
                <a:spcPct val="170000"/>
              </a:lnSpc>
            </a:pPr>
            <a:r>
              <a:rPr lang="en-US" sz="2000" dirty="0"/>
              <a:t>Was this program good? </a:t>
            </a:r>
          </a:p>
          <a:p>
            <a:pPr lvl="1"/>
            <a:r>
              <a:rPr lang="is-IS" sz="2000" dirty="0"/>
              <a:t>How adequate was the reach?  Did they reach the right population? </a:t>
            </a:r>
          </a:p>
          <a:p>
            <a:pPr lvl="1"/>
            <a:r>
              <a:rPr lang="is-IS" sz="2000" dirty="0"/>
              <a:t>How important were the outcomes? </a:t>
            </a:r>
          </a:p>
          <a:p>
            <a:pPr lvl="1"/>
            <a:r>
              <a:rPr lang="is-IS" sz="2000" dirty="0"/>
              <a:t>How substantial was the change observed? </a:t>
            </a:r>
          </a:p>
          <a:p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5283440" y="347259"/>
            <a:ext cx="20734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076473"/>
                </a:solidFill>
                <a:latin typeface="Amatic Bold"/>
                <a:cs typeface="Amatic Bold"/>
              </a:rPr>
              <a:t>Evaluative</a:t>
            </a:r>
            <a:endParaRPr lang="en-US" dirty="0">
              <a:solidFill>
                <a:srgbClr val="0764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8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804" y="1171309"/>
            <a:ext cx="664487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300" dirty="0" smtClean="0">
                <a:solidFill>
                  <a:schemeClr val="accent1"/>
                </a:solidFill>
                <a:latin typeface="Amatic Bold"/>
                <a:cs typeface="Amatic Bold"/>
              </a:rPr>
              <a:t>Group Activity  1</a:t>
            </a:r>
            <a:br>
              <a:rPr lang="en-US" sz="5300" dirty="0" smtClean="0">
                <a:solidFill>
                  <a:schemeClr val="accent1"/>
                </a:solidFill>
                <a:latin typeface="Amatic Bold"/>
                <a:cs typeface="Amatic Bold"/>
              </a:rPr>
            </a:br>
            <a:r>
              <a:rPr lang="en-US" sz="2700" dirty="0" smtClean="0">
                <a:solidFill>
                  <a:schemeClr val="accent1"/>
                </a:solidFill>
                <a:cs typeface="Montserrat Light"/>
              </a:rPr>
              <a:t>Evaluation Questions</a:t>
            </a:r>
            <a:endParaRPr lang="en-US" dirty="0">
              <a:solidFill>
                <a:schemeClr val="accent1"/>
              </a:solidFill>
              <a:cs typeface="Montserrat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5938" y="2469233"/>
            <a:ext cx="7330862" cy="36569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solidFill>
                <a:srgbClr val="201523"/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2000" dirty="0" smtClean="0">
                <a:solidFill>
                  <a:srgbClr val="201523"/>
                </a:solidFill>
              </a:rPr>
              <a:t>Decide on a program</a:t>
            </a:r>
          </a:p>
          <a:p>
            <a:pPr>
              <a:buFont typeface="Wingdings" charset="2"/>
              <a:buChar char="ü"/>
            </a:pPr>
            <a:r>
              <a:rPr lang="en-US" sz="2000" dirty="0" smtClean="0">
                <a:solidFill>
                  <a:srgbClr val="201523"/>
                </a:solidFill>
              </a:rPr>
              <a:t>Identify 3 evaluation questions</a:t>
            </a:r>
          </a:p>
          <a:p>
            <a:pPr>
              <a:buFont typeface="Wingdings" charset="2"/>
              <a:buChar char="ü"/>
            </a:pPr>
            <a:r>
              <a:rPr lang="en-US" sz="2000" dirty="0" smtClean="0">
                <a:solidFill>
                  <a:srgbClr val="201523"/>
                </a:solidFill>
              </a:rPr>
              <a:t>Categorize what type of questions are they asking</a:t>
            </a:r>
          </a:p>
          <a:p>
            <a:pPr lvl="1">
              <a:lnSpc>
                <a:spcPct val="150000"/>
              </a:lnSpc>
              <a:buFont typeface="Wingdings" charset="2"/>
              <a:buChar char="ü"/>
            </a:pPr>
            <a:r>
              <a:rPr lang="en-US" sz="1600" dirty="0" smtClean="0">
                <a:solidFill>
                  <a:srgbClr val="201523"/>
                </a:solidFill>
              </a:rPr>
              <a:t>Descriptive</a:t>
            </a:r>
          </a:p>
          <a:p>
            <a:pPr lvl="1">
              <a:buFont typeface="Wingdings" charset="2"/>
              <a:buChar char="ü"/>
            </a:pPr>
            <a:r>
              <a:rPr lang="en-US" sz="1600" dirty="0" smtClean="0">
                <a:solidFill>
                  <a:srgbClr val="201523"/>
                </a:solidFill>
              </a:rPr>
              <a:t>Comparison</a:t>
            </a:r>
          </a:p>
          <a:p>
            <a:pPr lvl="1">
              <a:buFont typeface="Wingdings" charset="2"/>
              <a:buChar char="ü"/>
            </a:pPr>
            <a:r>
              <a:rPr lang="en-US" sz="1600" dirty="0" smtClean="0">
                <a:solidFill>
                  <a:srgbClr val="201523"/>
                </a:solidFill>
              </a:rPr>
              <a:t>Longitudinal</a:t>
            </a:r>
          </a:p>
          <a:p>
            <a:pPr lvl="1">
              <a:buFont typeface="Wingdings" charset="2"/>
              <a:buChar char="ü"/>
            </a:pPr>
            <a:r>
              <a:rPr lang="en-US" sz="1600" dirty="0" smtClean="0">
                <a:solidFill>
                  <a:srgbClr val="201523"/>
                </a:solidFill>
              </a:rPr>
              <a:t>Causal</a:t>
            </a:r>
          </a:p>
          <a:p>
            <a:pPr lvl="1">
              <a:buFont typeface="Wingdings" charset="2"/>
              <a:buChar char="ü"/>
            </a:pPr>
            <a:r>
              <a:rPr lang="en-US" sz="1600" dirty="0" smtClean="0">
                <a:solidFill>
                  <a:srgbClr val="201523"/>
                </a:solidFill>
              </a:rPr>
              <a:t>Evaluative</a:t>
            </a:r>
            <a:endParaRPr lang="en-US" sz="1600" dirty="0">
              <a:solidFill>
                <a:srgbClr val="201523"/>
              </a:solidFill>
            </a:endParaRPr>
          </a:p>
          <a:p>
            <a:pPr>
              <a:buFont typeface="Wingdings" charset="2"/>
              <a:buChar char="ü"/>
            </a:pPr>
            <a:endParaRPr lang="en-US" sz="2000" dirty="0" smtClean="0">
              <a:solidFill>
                <a:srgbClr val="201523"/>
              </a:solidFill>
            </a:endParaRPr>
          </a:p>
          <a:p>
            <a:endParaRPr lang="en-US" sz="2000" dirty="0" smtClean="0">
              <a:solidFill>
                <a:srgbClr val="201523"/>
              </a:solidFill>
            </a:endParaRPr>
          </a:p>
          <a:p>
            <a:endParaRPr lang="en-US" sz="2000" dirty="0">
              <a:solidFill>
                <a:srgbClr val="201523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5264" y="1068848"/>
            <a:ext cx="1275603" cy="1245461"/>
            <a:chOff x="535264" y="1068848"/>
            <a:chExt cx="1275603" cy="1245461"/>
          </a:xfrm>
        </p:grpSpPr>
        <p:sp>
          <p:nvSpPr>
            <p:cNvPr id="4" name="Oval 3"/>
            <p:cNvSpPr/>
            <p:nvPr/>
          </p:nvSpPr>
          <p:spPr>
            <a:xfrm>
              <a:off x="535264" y="1068848"/>
              <a:ext cx="1275603" cy="12454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834" y="1230099"/>
              <a:ext cx="902289" cy="9022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079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8425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00" dirty="0" smtClean="0">
                <a:solidFill>
                  <a:schemeClr val="accent3"/>
                </a:solidFill>
                <a:latin typeface="Amatic Bold"/>
                <a:cs typeface="Amatic Bold"/>
              </a:rPr>
              <a:t>Part  II</a:t>
            </a:r>
            <a:br>
              <a:rPr lang="en-US" sz="5300" dirty="0" smtClean="0">
                <a:solidFill>
                  <a:schemeClr val="accent3"/>
                </a:solidFill>
                <a:latin typeface="Amatic Bold"/>
                <a:cs typeface="Amatic Bold"/>
              </a:rPr>
            </a:br>
            <a:r>
              <a:rPr lang="en-US" sz="2700" dirty="0" smtClean="0">
                <a:solidFill>
                  <a:schemeClr val="accent3"/>
                </a:solidFill>
                <a:cs typeface="Montserrat Light"/>
              </a:rPr>
              <a:t>Data </a:t>
            </a:r>
            <a:r>
              <a:rPr lang="en-US" sz="2700" dirty="0" err="1" smtClean="0">
                <a:solidFill>
                  <a:schemeClr val="accent3"/>
                </a:solidFill>
                <a:cs typeface="Montserrat Light"/>
              </a:rPr>
              <a:t>Viz</a:t>
            </a:r>
            <a:r>
              <a:rPr lang="en-US" sz="2700" dirty="0" smtClean="0">
                <a:solidFill>
                  <a:schemeClr val="accent3"/>
                </a:solidFill>
                <a:cs typeface="Montserrat Light"/>
              </a:rPr>
              <a:t> &amp; Charts</a:t>
            </a:r>
            <a:endParaRPr lang="en-US" dirty="0">
              <a:solidFill>
                <a:schemeClr val="accent3"/>
              </a:solidFill>
              <a:cs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226714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accent2"/>
                </a:solidFill>
              </a:rPr>
              <a:t>Data </a:t>
            </a:r>
            <a:r>
              <a:rPr lang="en-US" dirty="0" err="1" smtClean="0">
                <a:solidFill>
                  <a:schemeClr val="accent2"/>
                </a:solidFill>
              </a:rPr>
              <a:t>Viz</a:t>
            </a:r>
            <a:r>
              <a:rPr lang="en-US" dirty="0" smtClean="0">
                <a:solidFill>
                  <a:schemeClr val="accent2"/>
                </a:solidFill>
              </a:rPr>
              <a:t> Guidelines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55131" cy="682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makes a good Data </a:t>
            </a:r>
            <a:r>
              <a:rPr lang="en-US" dirty="0" err="1" smtClean="0"/>
              <a:t>Viz</a:t>
            </a:r>
            <a:r>
              <a:rPr lang="en-US" dirty="0" smtClean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2086363" y="2563481"/>
            <a:ext cx="15055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Amatic Bold"/>
                <a:cs typeface="Amatic Bold"/>
              </a:rPr>
              <a:t>Purposeful</a:t>
            </a:r>
            <a:endParaRPr lang="en-US" sz="4000" dirty="0">
              <a:solidFill>
                <a:schemeClr val="accent1"/>
              </a:solidFill>
              <a:latin typeface="Amatic Bold"/>
              <a:cs typeface="Amatic Bol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6363" y="3266886"/>
            <a:ext cx="8643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  <a:latin typeface="Amatic Bold"/>
                <a:cs typeface="Amatic Bold"/>
              </a:rPr>
              <a:t>Clear</a:t>
            </a:r>
            <a:endParaRPr lang="en-US" sz="4000" dirty="0">
              <a:solidFill>
                <a:schemeClr val="accent2"/>
              </a:solidFill>
              <a:latin typeface="Amatic Bold"/>
              <a:cs typeface="Amatic 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6363" y="3970291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accent3"/>
                </a:solidFill>
                <a:latin typeface="Amatic Bold"/>
                <a:cs typeface="Amatic Bold"/>
              </a:rPr>
              <a:t>easy</a:t>
            </a:r>
            <a:endParaRPr lang="en-US" sz="4000" dirty="0">
              <a:solidFill>
                <a:schemeClr val="accent3"/>
              </a:solidFill>
              <a:latin typeface="Amatic Bold"/>
              <a:cs typeface="Amatic Bol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8204" y="3266886"/>
            <a:ext cx="23262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Amatic Bold"/>
                <a:cs typeface="Amatic Bold"/>
              </a:rPr>
              <a:t>Absent of clutter</a:t>
            </a:r>
            <a:endParaRPr lang="en-US" sz="4000" dirty="0">
              <a:solidFill>
                <a:schemeClr val="accent1"/>
              </a:solidFill>
              <a:latin typeface="Amatic Bold"/>
              <a:cs typeface="Amatic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8204" y="2563481"/>
            <a:ext cx="26886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C6EF46"/>
                </a:solidFill>
                <a:latin typeface="Amatic Bold"/>
                <a:cs typeface="Amatic Bold"/>
              </a:rPr>
              <a:t>Strategic in design</a:t>
            </a:r>
            <a:endParaRPr lang="en-US" sz="4000" dirty="0">
              <a:solidFill>
                <a:srgbClr val="C6EF46"/>
              </a:solidFill>
              <a:latin typeface="Amatic Bold"/>
              <a:cs typeface="Amatic Bol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78204" y="3970291"/>
            <a:ext cx="17117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accent5"/>
                </a:solidFill>
                <a:latin typeface="Amatic Bold"/>
                <a:cs typeface="Amatic Bold"/>
              </a:rPr>
              <a:t>Tells a Story</a:t>
            </a:r>
            <a:endParaRPr lang="en-US" sz="4000" dirty="0">
              <a:solidFill>
                <a:schemeClr val="accent5"/>
              </a:solidFill>
              <a:latin typeface="Amatic Bold"/>
              <a:cs typeface="Amatic Bol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57110" y="3459195"/>
            <a:ext cx="351302" cy="337749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53337" y="4185126"/>
            <a:ext cx="351302" cy="337749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66849" y="2769544"/>
            <a:ext cx="351302" cy="337749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011706" y="3456258"/>
            <a:ext cx="351302" cy="337749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011706" y="4185950"/>
            <a:ext cx="351302" cy="337749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011706" y="2769544"/>
            <a:ext cx="351302" cy="337749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965379" y="2439813"/>
            <a:ext cx="4684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70360" y="3146231"/>
            <a:ext cx="4684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65379" y="3865856"/>
            <a:ext cx="4684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5115" y="2450593"/>
            <a:ext cx="4684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12802" y="3138217"/>
            <a:ext cx="4684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11842" y="3865325"/>
            <a:ext cx="4684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87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20008"/>
              </p:ext>
            </p:extLst>
          </p:nvPr>
        </p:nvGraphicFramePr>
        <p:xfrm>
          <a:off x="2928196" y="1549726"/>
          <a:ext cx="5485959" cy="473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0255" y="626397"/>
            <a:ext cx="3299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3"/>
                </a:solidFill>
                <a:latin typeface="Amatic Bold"/>
                <a:cs typeface="Amatic Bold"/>
              </a:rPr>
              <a:t>Software</a:t>
            </a:r>
            <a:endParaRPr lang="en-US" sz="5400" dirty="0">
              <a:solidFill>
                <a:schemeClr val="accent3"/>
              </a:solidFill>
              <a:latin typeface="Amatic Bold"/>
              <a:cs typeface="Amatic Bold"/>
            </a:endParaRPr>
          </a:p>
        </p:txBody>
      </p:sp>
      <p:pic>
        <p:nvPicPr>
          <p:cNvPr id="12" name="Picture 11" descr="exce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5" y="1842495"/>
            <a:ext cx="1680600" cy="608260"/>
          </a:xfrm>
          <a:prstGeom prst="rect">
            <a:avLst/>
          </a:prstGeom>
        </p:spPr>
      </p:pic>
      <p:pic>
        <p:nvPicPr>
          <p:cNvPr id="14" name="Picture 13" descr="tableau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54" y="4537494"/>
            <a:ext cx="2349274" cy="488076"/>
          </a:xfrm>
          <a:prstGeom prst="rect">
            <a:avLst/>
          </a:prstGeom>
        </p:spPr>
      </p:pic>
      <p:pic>
        <p:nvPicPr>
          <p:cNvPr id="15" name="Picture 14" descr="python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0" b="19508"/>
          <a:stretch/>
        </p:blipFill>
        <p:spPr>
          <a:xfrm>
            <a:off x="965355" y="2713072"/>
            <a:ext cx="2068673" cy="70905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876902" y="5336687"/>
            <a:ext cx="2157126" cy="591839"/>
            <a:chOff x="876902" y="5446447"/>
            <a:chExt cx="2157126" cy="591839"/>
          </a:xfrm>
        </p:grpSpPr>
        <p:pic>
          <p:nvPicPr>
            <p:cNvPr id="17" name="Picture 16" descr="download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902" y="5446447"/>
              <a:ext cx="688707" cy="541710"/>
            </a:xfrm>
            <a:prstGeom prst="rect">
              <a:avLst/>
            </a:prstGeom>
          </p:spPr>
        </p:pic>
        <p:pic>
          <p:nvPicPr>
            <p:cNvPr id="18" name="Picture 17" descr="download (1)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918" y="5499370"/>
              <a:ext cx="1437110" cy="538916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547688" y="3476003"/>
            <a:ext cx="2439115" cy="926165"/>
            <a:chOff x="547688" y="3460323"/>
            <a:chExt cx="2439115" cy="926165"/>
          </a:xfrm>
        </p:grpSpPr>
        <p:pic>
          <p:nvPicPr>
            <p:cNvPr id="16" name="Picture 15" descr="d3-js-logo.pn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26" b="7037"/>
            <a:stretch/>
          </p:blipFill>
          <p:spPr>
            <a:xfrm>
              <a:off x="547688" y="3460323"/>
              <a:ext cx="2439115" cy="592813"/>
            </a:xfrm>
            <a:prstGeom prst="rect">
              <a:avLst/>
            </a:prstGeom>
          </p:spPr>
        </p:pic>
        <p:pic>
          <p:nvPicPr>
            <p:cNvPr id="20" name="Picture 19" descr="d3-js-logo.pn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74" t="22583" r="2076" b="7037"/>
            <a:stretch/>
          </p:blipFill>
          <p:spPr>
            <a:xfrm>
              <a:off x="1200045" y="3937682"/>
              <a:ext cx="1745790" cy="448806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1512802" y="6293114"/>
            <a:ext cx="71739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accent1"/>
                </a:solidFill>
                <a:latin typeface="Montserrat Light"/>
              </a:rPr>
              <a:t>(</a:t>
            </a:r>
            <a:r>
              <a:rPr lang="en-US" sz="1100" dirty="0">
                <a:solidFill>
                  <a:schemeClr val="accent1"/>
                </a:solidFill>
                <a:latin typeface="Montserrat Light"/>
                <a:hlinkClick r:id="rId10"/>
              </a:rPr>
              <a:t>Olson,</a:t>
            </a:r>
            <a:r>
              <a:rPr lang="en-US" sz="1100" dirty="0">
                <a:solidFill>
                  <a:schemeClr val="accent1"/>
                </a:solidFill>
                <a:latin typeface="Montserrat Light"/>
              </a:rPr>
              <a:t> 2016)</a:t>
            </a:r>
          </a:p>
        </p:txBody>
      </p:sp>
    </p:spTree>
    <p:extLst>
      <p:ext uri="{BB962C8B-B14F-4D97-AF65-F5344CB8AC3E}">
        <p14:creationId xmlns:p14="http://schemas.microsoft.com/office/powerpoint/2010/main" val="3201159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accent5"/>
                </a:solidFill>
              </a:rPr>
              <a:t>Chart Resources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5" name="Picture 4" descr="download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986" y="1681493"/>
            <a:ext cx="5436814" cy="832069"/>
          </a:xfrm>
          <a:prstGeom prst="rect">
            <a:avLst/>
          </a:prstGeom>
        </p:spPr>
      </p:pic>
      <p:pic>
        <p:nvPicPr>
          <p:cNvPr id="6" name="Picture 5" descr="emery_logo_2014-10-e1414430831606.png">
            <a:hlinkClick r:id="rId5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r="7174"/>
          <a:stretch/>
        </p:blipFill>
        <p:spPr>
          <a:xfrm>
            <a:off x="5721614" y="3819568"/>
            <a:ext cx="2965186" cy="981660"/>
          </a:xfrm>
          <a:prstGeom prst="rect">
            <a:avLst/>
          </a:prstGeom>
        </p:spPr>
      </p:pic>
      <p:pic>
        <p:nvPicPr>
          <p:cNvPr id="7" name="Picture 6" descr="JuiceAnalytics.png">
            <a:hlinkClick r:id="rId7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5" b="17357"/>
          <a:stretch/>
        </p:blipFill>
        <p:spPr>
          <a:xfrm>
            <a:off x="6687538" y="4983914"/>
            <a:ext cx="1999262" cy="1288288"/>
          </a:xfrm>
          <a:prstGeom prst="rect">
            <a:avLst/>
          </a:prstGeom>
        </p:spPr>
      </p:pic>
      <p:pic>
        <p:nvPicPr>
          <p:cNvPr id="3" name="Picture 2" descr="Screen Shot 2016-04-12 at 9.34.15 PM.png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2941136"/>
            <a:ext cx="56642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9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088" y="1063711"/>
            <a:ext cx="6687047" cy="5167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accent5"/>
                </a:solidFill>
              </a:rPr>
              <a:t>Charts Based on Data Type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2625" y="6116031"/>
            <a:ext cx="180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/>
                </a:solidFill>
                <a:latin typeface="Montserrat Light"/>
              </a:rPr>
              <a:t>(</a:t>
            </a:r>
            <a:r>
              <a:rPr lang="en-US" dirty="0" err="1" smtClean="0">
                <a:solidFill>
                  <a:schemeClr val="accent1"/>
                </a:solidFill>
                <a:latin typeface="Montserrat Light"/>
                <a:hlinkClick r:id="rId3"/>
              </a:rPr>
              <a:t>Abela</a:t>
            </a:r>
            <a:r>
              <a:rPr lang="en-US" dirty="0" smtClean="0">
                <a:solidFill>
                  <a:schemeClr val="accent1"/>
                </a:solidFill>
                <a:latin typeface="Montserrat Light"/>
              </a:rPr>
              <a:t>, 2009)</a:t>
            </a:r>
            <a:endParaRPr lang="en-US" dirty="0">
              <a:solidFill>
                <a:schemeClr val="accent1"/>
              </a:solidFill>
              <a:latin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318235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accent2"/>
                </a:solidFill>
              </a:rPr>
              <a:t>Evaluation Questions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55131" cy="682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Types of EQs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12802" y="2175106"/>
            <a:ext cx="67425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  <a:latin typeface="Amatic Bold"/>
                <a:cs typeface="Amatic Bold"/>
              </a:rPr>
              <a:t>Descriptive  </a:t>
            </a:r>
            <a:r>
              <a:rPr lang="en-US" sz="2800" dirty="0" smtClean="0">
                <a:solidFill>
                  <a:schemeClr val="accent2"/>
                </a:solidFill>
                <a:latin typeface="Montserrat Light"/>
                <a:cs typeface="Amatic Bold"/>
              </a:rPr>
              <a:t>- composition &amp; distribution</a:t>
            </a:r>
            <a:endParaRPr lang="en-US" sz="2800" dirty="0">
              <a:solidFill>
                <a:schemeClr val="accent2"/>
              </a:solidFill>
              <a:latin typeface="Montserrat Light"/>
              <a:cs typeface="Amatic Bol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2802" y="2878227"/>
            <a:ext cx="67425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Amatic Bold"/>
                <a:cs typeface="Amatic Bold"/>
              </a:rPr>
              <a:t>Comparison  </a:t>
            </a:r>
            <a:r>
              <a:rPr lang="en-US" sz="2800" dirty="0" smtClean="0">
                <a:solidFill>
                  <a:schemeClr val="accent1"/>
                </a:solidFill>
                <a:latin typeface="Montserrat Light"/>
                <a:cs typeface="Amatic Bold"/>
              </a:rPr>
              <a:t>- comparison among items</a:t>
            </a:r>
            <a:endParaRPr lang="en-US" sz="2800" dirty="0">
              <a:solidFill>
                <a:schemeClr val="accent1"/>
              </a:solidFill>
              <a:latin typeface="Montserrat Light"/>
              <a:cs typeface="Amatic 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12802" y="3581348"/>
            <a:ext cx="67425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3"/>
                </a:solidFill>
                <a:latin typeface="Amatic Bold"/>
                <a:cs typeface="Amatic Bold"/>
              </a:rPr>
              <a:t>Longitudinal  </a:t>
            </a:r>
            <a:r>
              <a:rPr lang="en-US" sz="2800" dirty="0">
                <a:solidFill>
                  <a:schemeClr val="accent3"/>
                </a:solidFill>
                <a:latin typeface="Montserrat Light"/>
                <a:cs typeface="Amatic Bold"/>
              </a:rPr>
              <a:t> </a:t>
            </a:r>
            <a:r>
              <a:rPr lang="en-US" sz="2800" dirty="0" smtClean="0">
                <a:solidFill>
                  <a:schemeClr val="accent3"/>
                </a:solidFill>
                <a:latin typeface="Montserrat Light"/>
                <a:cs typeface="Amatic Bold"/>
              </a:rPr>
              <a:t>- comparison over time</a:t>
            </a:r>
            <a:endParaRPr lang="en-US" sz="4000" dirty="0">
              <a:solidFill>
                <a:schemeClr val="accent3"/>
              </a:solidFill>
              <a:latin typeface="Montserrat Light"/>
              <a:cs typeface="Amatic Bol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12802" y="4987590"/>
            <a:ext cx="67425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Amatic Bold"/>
                <a:cs typeface="Amatic Bold"/>
              </a:rPr>
              <a:t>Evaluative  </a:t>
            </a:r>
            <a:r>
              <a:rPr lang="en-US" sz="2800" dirty="0" smtClean="0">
                <a:solidFill>
                  <a:schemeClr val="accent1"/>
                </a:solidFill>
                <a:latin typeface="Montserrat Light"/>
                <a:cs typeface="Amatic Bold"/>
              </a:rPr>
              <a:t>- evaluation specific</a:t>
            </a:r>
            <a:endParaRPr lang="en-US" sz="4000" dirty="0">
              <a:solidFill>
                <a:schemeClr val="accent1"/>
              </a:solidFill>
              <a:latin typeface="Montserrat Light"/>
              <a:cs typeface="Amatic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12802" y="4284469"/>
            <a:ext cx="67425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C6EF46"/>
                </a:solidFill>
                <a:latin typeface="Amatic Bold"/>
                <a:cs typeface="Amatic Bold"/>
              </a:rPr>
              <a:t>Causal  </a:t>
            </a:r>
            <a:r>
              <a:rPr lang="en-US" sz="2800" dirty="0" smtClean="0">
                <a:solidFill>
                  <a:srgbClr val="C6EF46"/>
                </a:solidFill>
                <a:latin typeface="Montserrat Light"/>
                <a:cs typeface="Amatic Bold"/>
              </a:rPr>
              <a:t>- </a:t>
            </a:r>
            <a:r>
              <a:rPr lang="en-US" sz="2800" dirty="0">
                <a:solidFill>
                  <a:srgbClr val="C6EF46"/>
                </a:solidFill>
                <a:latin typeface="Montserrat Light"/>
                <a:cs typeface="Amatic Bold"/>
              </a:rPr>
              <a:t>r</a:t>
            </a:r>
            <a:r>
              <a:rPr lang="en-US" sz="2800" dirty="0" smtClean="0">
                <a:solidFill>
                  <a:srgbClr val="C6EF46"/>
                </a:solidFill>
                <a:latin typeface="Montserrat Light"/>
                <a:cs typeface="Amatic Bold"/>
              </a:rPr>
              <a:t>elationship</a:t>
            </a:r>
            <a:endParaRPr lang="en-US" sz="4000" dirty="0">
              <a:solidFill>
                <a:srgbClr val="C6EF46"/>
              </a:solidFill>
              <a:latin typeface="Montserrat Light"/>
              <a:cs typeface="Amatic Bold"/>
            </a:endParaRPr>
          </a:p>
        </p:txBody>
      </p:sp>
    </p:spTree>
    <p:extLst>
      <p:ext uri="{BB962C8B-B14F-4D97-AF65-F5344CB8AC3E}">
        <p14:creationId xmlns:p14="http://schemas.microsoft.com/office/powerpoint/2010/main" val="156746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166469"/>
            <a:ext cx="8157882" cy="41088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6471" y="274638"/>
            <a:ext cx="1440328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000" dirty="0" smtClean="0"/>
              <a:t>Evaluation </a:t>
            </a:r>
            <a:br>
              <a:rPr lang="en-US" sz="2000" dirty="0" smtClean="0"/>
            </a:br>
            <a:r>
              <a:rPr lang="en-US" sz="2100" dirty="0" smtClean="0"/>
              <a:t>Questions</a:t>
            </a:r>
            <a:endParaRPr lang="en-US" sz="2100" dirty="0"/>
          </a:p>
        </p:txBody>
      </p:sp>
      <p:sp>
        <p:nvSpPr>
          <p:cNvPr id="4" name="Rectangle 3"/>
          <p:cNvSpPr/>
          <p:nvPr/>
        </p:nvSpPr>
        <p:spPr>
          <a:xfrm>
            <a:off x="5134030" y="347259"/>
            <a:ext cx="20974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43A473"/>
                </a:solidFill>
                <a:latin typeface="Amatic Bold"/>
                <a:cs typeface="Amatic Bold"/>
              </a:rPr>
              <a:t>Descriptive</a:t>
            </a:r>
            <a:r>
              <a:rPr lang="en-US" sz="5400" dirty="0">
                <a:solidFill>
                  <a:srgbClr val="43A473"/>
                </a:solidFill>
              </a:rPr>
              <a:t> </a:t>
            </a:r>
            <a:endParaRPr lang="en-US" dirty="0">
              <a:solidFill>
                <a:srgbClr val="43A47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1294" y="1270589"/>
            <a:ext cx="77455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dirty="0"/>
              <a:t>Asks Questions like </a:t>
            </a:r>
            <a:r>
              <a:rPr lang="en-US" sz="3000" dirty="0">
                <a:solidFill>
                  <a:schemeClr val="accent2"/>
                </a:solidFill>
                <a:latin typeface="Amatic Bold"/>
                <a:cs typeface="Amatic Bold"/>
              </a:rPr>
              <a:t>What?  </a:t>
            </a:r>
            <a:r>
              <a:rPr lang="en-US" sz="3000" dirty="0">
                <a:solidFill>
                  <a:schemeClr val="accent1"/>
                </a:solidFill>
                <a:latin typeface="Amatic Bold"/>
                <a:cs typeface="Amatic Bold"/>
              </a:rPr>
              <a:t>How much?  </a:t>
            </a:r>
            <a:r>
              <a:rPr lang="en-US" sz="3000" dirty="0">
                <a:solidFill>
                  <a:schemeClr val="accent3"/>
                </a:solidFill>
                <a:latin typeface="Amatic Bold"/>
                <a:cs typeface="Amatic Bold"/>
              </a:rPr>
              <a:t>Who?  </a:t>
            </a:r>
            <a:r>
              <a:rPr lang="en-US" sz="3000" dirty="0">
                <a:solidFill>
                  <a:srgbClr val="C6EF46"/>
                </a:solidFill>
                <a:latin typeface="Amatic Bold"/>
                <a:cs typeface="Amatic Bold"/>
              </a:rPr>
              <a:t>When?  </a:t>
            </a:r>
            <a:r>
              <a:rPr lang="en-US" sz="3000" dirty="0">
                <a:solidFill>
                  <a:schemeClr val="accent1"/>
                </a:solidFill>
                <a:latin typeface="Amatic Bold"/>
                <a:cs typeface="Amatic Bold"/>
              </a:rPr>
              <a:t>How frequently?  </a:t>
            </a:r>
            <a:r>
              <a:rPr lang="en-US" sz="3000" dirty="0">
                <a:solidFill>
                  <a:schemeClr val="accent2"/>
                </a:solidFill>
                <a:latin typeface="Amatic Bold"/>
                <a:cs typeface="Amatic Bold"/>
              </a:rPr>
              <a:t>Where?  </a:t>
            </a:r>
            <a:endParaRPr lang="en-US" sz="3000" dirty="0"/>
          </a:p>
        </p:txBody>
      </p:sp>
      <p:pic>
        <p:nvPicPr>
          <p:cNvPr id="10" name="Picture 9" descr="stackedarea3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510" y="2525057"/>
            <a:ext cx="1391488" cy="1391488"/>
          </a:xfrm>
          <a:prstGeom prst="rect">
            <a:avLst/>
          </a:prstGeom>
        </p:spPr>
      </p:pic>
      <p:pic>
        <p:nvPicPr>
          <p:cNvPr id="11" name="Picture 10" descr="stackedbar3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61" y="2525057"/>
            <a:ext cx="1374590" cy="1374590"/>
          </a:xfrm>
          <a:prstGeom prst="rect">
            <a:avLst/>
          </a:prstGeom>
        </p:spPr>
      </p:pic>
      <p:pic>
        <p:nvPicPr>
          <p:cNvPr id="12" name="Picture 11" descr="doughnut3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80" y="2525057"/>
            <a:ext cx="1391488" cy="1391488"/>
          </a:xfrm>
          <a:prstGeom prst="rect">
            <a:avLst/>
          </a:prstGeom>
        </p:spPr>
      </p:pic>
      <p:pic>
        <p:nvPicPr>
          <p:cNvPr id="13" name="Picture 12" descr="column3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650" y="2520670"/>
            <a:ext cx="1374590" cy="1374590"/>
          </a:xfrm>
          <a:prstGeom prst="rect">
            <a:avLst/>
          </a:prstGeom>
        </p:spPr>
      </p:pic>
      <p:pic>
        <p:nvPicPr>
          <p:cNvPr id="14" name="Picture 13" descr="Geographic30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75" y="4400166"/>
            <a:ext cx="1374576" cy="1374576"/>
          </a:xfrm>
          <a:prstGeom prst="rect">
            <a:avLst/>
          </a:prstGeom>
        </p:spPr>
      </p:pic>
      <p:pic>
        <p:nvPicPr>
          <p:cNvPr id="15" name="Picture 14" descr="histogram30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422" y="4205935"/>
            <a:ext cx="1374576" cy="1374576"/>
          </a:xfrm>
          <a:prstGeom prst="rect">
            <a:avLst/>
          </a:prstGeom>
        </p:spPr>
      </p:pic>
      <p:pic>
        <p:nvPicPr>
          <p:cNvPr id="16" name="Picture 15" descr="waterfall30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892" y="4400166"/>
            <a:ext cx="1374576" cy="137457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48776" y="4064853"/>
            <a:ext cx="137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ontserrat Light"/>
              </a:rPr>
              <a:t>Stacked Bar</a:t>
            </a:r>
            <a:endParaRPr lang="en-US" sz="1400" dirty="0">
              <a:latin typeface="Montserrat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99510" y="4083635"/>
            <a:ext cx="137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ontserrat Light"/>
              </a:rPr>
              <a:t>Stacked Area</a:t>
            </a:r>
            <a:endParaRPr lang="en-US" sz="1400" dirty="0">
              <a:latin typeface="Montserrat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1980" y="4049911"/>
            <a:ext cx="137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ontserrat Light"/>
              </a:rPr>
              <a:t>Donut</a:t>
            </a:r>
            <a:endParaRPr lang="en-US" sz="1400" dirty="0">
              <a:latin typeface="Montserrat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88664" y="4083635"/>
            <a:ext cx="137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ontserrat Light"/>
              </a:rPr>
              <a:t>Column</a:t>
            </a:r>
            <a:endParaRPr lang="en-US" sz="1400" dirty="0">
              <a:latin typeface="Montserrat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2801" y="5683635"/>
            <a:ext cx="1667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ontserrat Light"/>
              </a:rPr>
              <a:t>Geographic Map</a:t>
            </a:r>
            <a:endParaRPr lang="en-US" sz="1400" dirty="0">
              <a:latin typeface="Montserrat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16422" y="5681489"/>
            <a:ext cx="137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ontserrat Light"/>
              </a:rPr>
              <a:t>Histogram</a:t>
            </a:r>
            <a:endParaRPr lang="en-US" sz="1400" dirty="0">
              <a:latin typeface="Montserrat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28892" y="5666547"/>
            <a:ext cx="137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ontserrat Light"/>
              </a:rPr>
              <a:t>Waterfall</a:t>
            </a:r>
            <a:endParaRPr lang="en-US" sz="1400" dirty="0">
              <a:latin typeface="Montserrat Light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024" y="4383078"/>
            <a:ext cx="1374576" cy="137457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387321" y="5666547"/>
            <a:ext cx="1393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ontserrat Light"/>
              </a:rPr>
              <a:t>Icon Arrays</a:t>
            </a:r>
            <a:endParaRPr lang="en-US" sz="1400" dirty="0">
              <a:latin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351030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accent1"/>
                </a:solidFill>
              </a:rPr>
              <a:t>Who Are You?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5938" y="1939203"/>
            <a:ext cx="7330862" cy="4186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076473"/>
                </a:solidFill>
                <a:latin typeface="Amatic Bold"/>
                <a:cs typeface="Amatic Bold"/>
              </a:rPr>
              <a:t>	  Meet Your Neighbor!</a:t>
            </a:r>
            <a:endParaRPr lang="en-US" sz="4800" dirty="0" smtClean="0">
              <a:solidFill>
                <a:srgbClr val="201523"/>
              </a:solidFill>
            </a:endParaRPr>
          </a:p>
          <a:p>
            <a:endParaRPr lang="en-US" sz="2000" dirty="0" smtClean="0">
              <a:solidFill>
                <a:srgbClr val="201523"/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2000" dirty="0" smtClean="0">
                <a:solidFill>
                  <a:srgbClr val="201523"/>
                </a:solidFill>
              </a:rPr>
              <a:t>Your name</a:t>
            </a:r>
          </a:p>
          <a:p>
            <a:pPr>
              <a:buFont typeface="Wingdings" charset="2"/>
              <a:buChar char="ü"/>
            </a:pPr>
            <a:r>
              <a:rPr lang="en-US" sz="2000" dirty="0" smtClean="0">
                <a:solidFill>
                  <a:srgbClr val="201523"/>
                </a:solidFill>
              </a:rPr>
              <a:t>The most unique place you’ve traveled to</a:t>
            </a:r>
          </a:p>
          <a:p>
            <a:pPr>
              <a:buFont typeface="Wingdings" charset="2"/>
              <a:buChar char="ü"/>
            </a:pPr>
            <a:r>
              <a:rPr lang="en-US" sz="2000" dirty="0">
                <a:solidFill>
                  <a:srgbClr val="201523"/>
                </a:solidFill>
              </a:rPr>
              <a:t>Experience with or interest in Data Visualization</a:t>
            </a:r>
          </a:p>
          <a:p>
            <a:pPr>
              <a:buFont typeface="Wingdings" charset="2"/>
              <a:buChar char="ü"/>
            </a:pPr>
            <a:endParaRPr lang="en-US" sz="2000" dirty="0" smtClean="0">
              <a:solidFill>
                <a:srgbClr val="201523"/>
              </a:solidFill>
            </a:endParaRPr>
          </a:p>
          <a:p>
            <a:endParaRPr lang="en-US" sz="2000" dirty="0" smtClean="0">
              <a:solidFill>
                <a:srgbClr val="201523"/>
              </a:solidFill>
            </a:endParaRPr>
          </a:p>
          <a:p>
            <a:endParaRPr lang="en-US" sz="2000" dirty="0">
              <a:solidFill>
                <a:srgbClr val="201523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5264" y="1691578"/>
            <a:ext cx="1275603" cy="1245461"/>
            <a:chOff x="535264" y="1068848"/>
            <a:chExt cx="1275603" cy="1245461"/>
          </a:xfrm>
        </p:grpSpPr>
        <p:sp>
          <p:nvSpPr>
            <p:cNvPr id="5" name="Oval 4"/>
            <p:cNvSpPr/>
            <p:nvPr/>
          </p:nvSpPr>
          <p:spPr>
            <a:xfrm>
              <a:off x="535264" y="1068848"/>
              <a:ext cx="1275603" cy="12454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834" y="1230099"/>
              <a:ext cx="902289" cy="9022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885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166469"/>
            <a:ext cx="8157882" cy="41088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6471" y="274638"/>
            <a:ext cx="1440328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000" dirty="0" smtClean="0"/>
              <a:t>Evaluation </a:t>
            </a:r>
            <a:br>
              <a:rPr lang="en-US" sz="2000" dirty="0" smtClean="0"/>
            </a:br>
            <a:r>
              <a:rPr lang="en-US" sz="2100" dirty="0" smtClean="0"/>
              <a:t>Questions</a:t>
            </a:r>
            <a:endParaRPr lang="en-US" sz="2100" dirty="0"/>
          </a:p>
        </p:txBody>
      </p:sp>
      <p:sp>
        <p:nvSpPr>
          <p:cNvPr id="4" name="Rectangle 3"/>
          <p:cNvSpPr/>
          <p:nvPr/>
        </p:nvSpPr>
        <p:spPr>
          <a:xfrm>
            <a:off x="4984620" y="347259"/>
            <a:ext cx="23294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43A473"/>
                </a:solidFill>
                <a:latin typeface="Amatic Bold"/>
                <a:cs typeface="Amatic Bold"/>
              </a:rPr>
              <a:t>Comparison</a:t>
            </a:r>
            <a:endParaRPr lang="en-US" dirty="0">
              <a:solidFill>
                <a:srgbClr val="43A47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1294" y="1270589"/>
            <a:ext cx="774550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dirty="0"/>
              <a:t>Asks Questions like </a:t>
            </a:r>
            <a:r>
              <a:rPr lang="en-US" sz="3200" dirty="0">
                <a:solidFill>
                  <a:schemeClr val="accent1"/>
                </a:solidFill>
                <a:latin typeface="Amatic Bold"/>
                <a:cs typeface="Amatic Bold"/>
              </a:rPr>
              <a:t>Which is better?   </a:t>
            </a:r>
            <a:r>
              <a:rPr lang="en-US" sz="3200" dirty="0">
                <a:solidFill>
                  <a:schemeClr val="accent3"/>
                </a:solidFill>
                <a:latin typeface="Amatic Bold"/>
                <a:cs typeface="Amatic Bold"/>
              </a:rPr>
              <a:t>more effective?   </a:t>
            </a:r>
            <a:r>
              <a:rPr lang="en-US" sz="3200" dirty="0">
                <a:solidFill>
                  <a:schemeClr val="accent2"/>
                </a:solidFill>
                <a:latin typeface="Amatic Bold"/>
                <a:cs typeface="Amatic Bold"/>
              </a:rPr>
              <a:t>Did some do better? </a:t>
            </a:r>
            <a:endParaRPr lang="en-US" sz="3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46" y="2525057"/>
            <a:ext cx="1391488" cy="13914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61" y="2525057"/>
            <a:ext cx="1374590" cy="13745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27" y="2525057"/>
            <a:ext cx="1391488" cy="13914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305" y="2520670"/>
            <a:ext cx="1374590" cy="13745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58" y="4400168"/>
            <a:ext cx="1374576" cy="137457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48776" y="4064853"/>
            <a:ext cx="137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ontserrat Light"/>
              </a:rPr>
              <a:t>Bar</a:t>
            </a:r>
            <a:endParaRPr lang="en-US" sz="1400" dirty="0">
              <a:latin typeface="Montserrat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39746" y="4083635"/>
            <a:ext cx="137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ontserrat Light"/>
              </a:rPr>
              <a:t>Line</a:t>
            </a:r>
            <a:endParaRPr lang="en-US" sz="1400" dirty="0">
              <a:latin typeface="Montserrat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86227" y="4049911"/>
            <a:ext cx="1391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ontserrat Light"/>
              </a:rPr>
              <a:t>Back to Back</a:t>
            </a:r>
            <a:endParaRPr lang="en-US" sz="1400" dirty="0">
              <a:latin typeface="Montserrat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2319" y="4083635"/>
            <a:ext cx="137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ontserrat Light"/>
              </a:rPr>
              <a:t>Slope</a:t>
            </a:r>
            <a:endParaRPr lang="en-US" sz="1400" dirty="0">
              <a:latin typeface="Montserrat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56658" y="5681489"/>
            <a:ext cx="137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ontserrat Light"/>
              </a:rPr>
              <a:t>Spider/Radar</a:t>
            </a:r>
            <a:endParaRPr lang="en-US" sz="1400" dirty="0">
              <a:latin typeface="Montserrat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60206" y="5665928"/>
            <a:ext cx="1643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ontserrat Light"/>
              </a:rPr>
              <a:t>Small Multiples</a:t>
            </a:r>
            <a:endParaRPr lang="en-US" sz="1400" dirty="0">
              <a:latin typeface="Montserrat Ligh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667" b="90000" l="5167" r="94667">
                        <a14:foregroundMark x1="54167" y1="38833" x2="88333" y2="39333"/>
                        <a14:foregroundMark x1="16500" y1="58000" x2="47500" y2="57333"/>
                        <a14:foregroundMark x1="11000" y1="20667" x2="44167" y2="21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319" y="4399548"/>
            <a:ext cx="1374576" cy="137457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230470" y="5665929"/>
            <a:ext cx="1673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ontserrat Light"/>
              </a:rPr>
              <a:t>Dumbbell Dot</a:t>
            </a:r>
            <a:endParaRPr lang="en-US" sz="1400" dirty="0">
              <a:latin typeface="Montserrat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27" y="4462947"/>
            <a:ext cx="1374576" cy="1374576"/>
          </a:xfrm>
          <a:prstGeom prst="rect">
            <a:avLst/>
          </a:prstGeom>
        </p:spPr>
      </p:pic>
      <p:pic>
        <p:nvPicPr>
          <p:cNvPr id="26" name="Picture 25" descr="dotplot300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4388978"/>
            <a:ext cx="1370203" cy="137020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39800" y="5665928"/>
            <a:ext cx="137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ontserrat Light"/>
              </a:rPr>
              <a:t>Dot Plot</a:t>
            </a:r>
            <a:endParaRPr lang="en-US" sz="1400" dirty="0">
              <a:latin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422753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166469"/>
            <a:ext cx="8157882" cy="2659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6471" y="274638"/>
            <a:ext cx="1440328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000" dirty="0" smtClean="0"/>
              <a:t>Evaluation </a:t>
            </a:r>
            <a:br>
              <a:rPr lang="en-US" sz="2000" dirty="0" smtClean="0"/>
            </a:br>
            <a:r>
              <a:rPr lang="en-US" sz="2100" dirty="0" smtClean="0"/>
              <a:t>Questions</a:t>
            </a:r>
            <a:endParaRPr lang="en-US" sz="2100" dirty="0"/>
          </a:p>
        </p:txBody>
      </p:sp>
      <p:sp>
        <p:nvSpPr>
          <p:cNvPr id="4" name="Rectangle 3"/>
          <p:cNvSpPr/>
          <p:nvPr/>
        </p:nvSpPr>
        <p:spPr>
          <a:xfrm>
            <a:off x="4775446" y="347259"/>
            <a:ext cx="26212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43A473"/>
                </a:solidFill>
                <a:latin typeface="Amatic Bold"/>
                <a:cs typeface="Amatic Bold"/>
              </a:rPr>
              <a:t>Longitudinal</a:t>
            </a:r>
            <a:endParaRPr lang="en-US" dirty="0">
              <a:solidFill>
                <a:srgbClr val="43A47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1294" y="1270589"/>
            <a:ext cx="774550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dirty="0"/>
              <a:t>Asks Questions like </a:t>
            </a:r>
            <a:r>
              <a:rPr lang="en-US" sz="3200" dirty="0">
                <a:solidFill>
                  <a:srgbClr val="C6EF46"/>
                </a:solidFill>
                <a:latin typeface="Amatic Bold"/>
                <a:cs typeface="Amatic Bold"/>
              </a:rPr>
              <a:t>What’s happened over time?   </a:t>
            </a:r>
            <a:r>
              <a:rPr lang="en-US" sz="3200" dirty="0">
                <a:solidFill>
                  <a:schemeClr val="accent3"/>
                </a:solidFill>
                <a:latin typeface="Amatic Bold"/>
                <a:cs typeface="Amatic Bold"/>
              </a:rPr>
              <a:t>Did things improve?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46" y="2525057"/>
            <a:ext cx="1391488" cy="13914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61" y="2525057"/>
            <a:ext cx="1374590" cy="13745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16" y="2525057"/>
            <a:ext cx="1391488" cy="13914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48776" y="4064853"/>
            <a:ext cx="137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ontserrat Light"/>
              </a:rPr>
              <a:t>Line</a:t>
            </a:r>
            <a:endParaRPr lang="en-US" sz="1400" dirty="0">
              <a:latin typeface="Montserrat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39746" y="4083635"/>
            <a:ext cx="137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ontserrat Light"/>
              </a:rPr>
              <a:t>Multiple Line</a:t>
            </a:r>
            <a:endParaRPr lang="en-US" sz="1400" dirty="0">
              <a:latin typeface="Montserrat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52216" y="4049911"/>
            <a:ext cx="1391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ontserrat Light"/>
              </a:rPr>
              <a:t>Area</a:t>
            </a:r>
            <a:endParaRPr lang="en-US" sz="1400" dirty="0">
              <a:latin typeface="Montserrat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2319" y="4083635"/>
            <a:ext cx="137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ontserrat Light"/>
              </a:rPr>
              <a:t>Stacked Area</a:t>
            </a:r>
            <a:endParaRPr lang="en-US" sz="1400" dirty="0">
              <a:latin typeface="Montserrat Light"/>
            </a:endParaRPr>
          </a:p>
        </p:txBody>
      </p:sp>
      <p:pic>
        <p:nvPicPr>
          <p:cNvPr id="3" name="Picture 2" descr="stackedarea_whitetop300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319" y="2525057"/>
            <a:ext cx="1374590" cy="137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9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166469"/>
            <a:ext cx="8157882" cy="2659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6471" y="274638"/>
            <a:ext cx="1440328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000" dirty="0" smtClean="0"/>
              <a:t>Evaluation </a:t>
            </a:r>
            <a:br>
              <a:rPr lang="en-US" sz="2000" dirty="0" smtClean="0"/>
            </a:br>
            <a:r>
              <a:rPr lang="en-US" sz="2100" dirty="0" smtClean="0"/>
              <a:t>Questions</a:t>
            </a:r>
            <a:endParaRPr lang="en-US" sz="2100" dirty="0"/>
          </a:p>
        </p:txBody>
      </p:sp>
      <p:sp>
        <p:nvSpPr>
          <p:cNvPr id="4" name="Rectangle 3"/>
          <p:cNvSpPr/>
          <p:nvPr/>
        </p:nvSpPr>
        <p:spPr>
          <a:xfrm>
            <a:off x="5897274" y="347259"/>
            <a:ext cx="13491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43A473"/>
                </a:solidFill>
                <a:latin typeface="Amatic Bold"/>
                <a:cs typeface="Amatic Bold"/>
              </a:rPr>
              <a:t>Causal</a:t>
            </a:r>
            <a:endParaRPr lang="en-US" dirty="0">
              <a:solidFill>
                <a:srgbClr val="43A47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70589"/>
            <a:ext cx="86868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dirty="0"/>
              <a:t>Asks Questions like </a:t>
            </a:r>
            <a:r>
              <a:rPr lang="en-US" sz="3000" dirty="0">
                <a:solidFill>
                  <a:schemeClr val="accent1"/>
                </a:solidFill>
                <a:latin typeface="Amatic Bold"/>
                <a:cs typeface="Amatic Bold"/>
              </a:rPr>
              <a:t>What’s the impact?   </a:t>
            </a:r>
            <a:r>
              <a:rPr lang="en-US" sz="3000" dirty="0">
                <a:solidFill>
                  <a:schemeClr val="accent3"/>
                </a:solidFill>
                <a:latin typeface="Amatic Bold"/>
                <a:cs typeface="Amatic Bold"/>
              </a:rPr>
              <a:t>Did this influence?   </a:t>
            </a:r>
            <a:r>
              <a:rPr lang="en-US" sz="3000" dirty="0">
                <a:solidFill>
                  <a:schemeClr val="accent2"/>
                </a:solidFill>
                <a:latin typeface="Amatic Bold"/>
                <a:cs typeface="Amatic Bold"/>
              </a:rPr>
              <a:t>What is the relationship? </a:t>
            </a:r>
            <a:endParaRPr lang="en-US" sz="3000" dirty="0">
              <a:solidFill>
                <a:schemeClr val="accent3"/>
              </a:solidFill>
              <a:latin typeface="Amatic Bold"/>
              <a:cs typeface="Amatic Bold"/>
            </a:endParaRPr>
          </a:p>
          <a:p>
            <a:pPr algn="r"/>
            <a:endParaRPr lang="en-US" sz="3200" dirty="0">
              <a:solidFill>
                <a:schemeClr val="accent3"/>
              </a:solidFill>
              <a:latin typeface="Amatic Bold"/>
              <a:cs typeface="Amatic Bold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46" y="2525057"/>
            <a:ext cx="1391488" cy="13914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61" y="2525057"/>
            <a:ext cx="1374590" cy="13745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48776" y="4064853"/>
            <a:ext cx="137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ontserrat Light"/>
              </a:rPr>
              <a:t>Bubble</a:t>
            </a:r>
            <a:endParaRPr lang="en-US" sz="1400" dirty="0">
              <a:latin typeface="Montserrat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39746" y="4083635"/>
            <a:ext cx="137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ontserrat Light"/>
              </a:rPr>
              <a:t>Scatter</a:t>
            </a:r>
            <a:endParaRPr lang="en-US" sz="1400" dirty="0">
              <a:latin typeface="Montserrat Light"/>
            </a:endParaRPr>
          </a:p>
        </p:txBody>
      </p:sp>
      <p:pic>
        <p:nvPicPr>
          <p:cNvPr id="3" name="Picture 2" descr="flow3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669" y="2467629"/>
            <a:ext cx="1488605" cy="14886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08669" y="4082146"/>
            <a:ext cx="137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ontserrat Light"/>
              </a:rPr>
              <a:t>Flow Chart</a:t>
            </a:r>
            <a:endParaRPr lang="en-US" sz="1400" dirty="0">
              <a:latin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22780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151528"/>
            <a:ext cx="8157882" cy="2659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6471" y="274638"/>
            <a:ext cx="1440328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000" dirty="0" smtClean="0"/>
              <a:t>Evaluation </a:t>
            </a:r>
            <a:br>
              <a:rPr lang="en-US" sz="2000" dirty="0" smtClean="0"/>
            </a:br>
            <a:r>
              <a:rPr lang="en-US" sz="2100" dirty="0" smtClean="0"/>
              <a:t>Questions</a:t>
            </a:r>
            <a:endParaRPr lang="en-US" sz="2100" dirty="0"/>
          </a:p>
        </p:txBody>
      </p:sp>
      <p:sp>
        <p:nvSpPr>
          <p:cNvPr id="4" name="Rectangle 3"/>
          <p:cNvSpPr/>
          <p:nvPr/>
        </p:nvSpPr>
        <p:spPr>
          <a:xfrm>
            <a:off x="5178853" y="347259"/>
            <a:ext cx="20734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43A473"/>
                </a:solidFill>
                <a:latin typeface="Amatic Bold"/>
                <a:cs typeface="Amatic Bold"/>
              </a:rPr>
              <a:t>Evaluative</a:t>
            </a:r>
            <a:endParaRPr lang="en-US" dirty="0">
              <a:solidFill>
                <a:srgbClr val="43A47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235" y="1270589"/>
            <a:ext cx="849256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dirty="0"/>
              <a:t>Asks Questions like </a:t>
            </a:r>
            <a:r>
              <a:rPr lang="en-US" sz="3000" dirty="0">
                <a:solidFill>
                  <a:schemeClr val="accent3"/>
                </a:solidFill>
                <a:latin typeface="Amatic Bold"/>
                <a:cs typeface="Amatic Bold"/>
              </a:rPr>
              <a:t>Was it successful?   </a:t>
            </a:r>
            <a:r>
              <a:rPr lang="en-US" sz="3000" dirty="0">
                <a:solidFill>
                  <a:srgbClr val="C6EF46"/>
                </a:solidFill>
                <a:latin typeface="Amatic Bold"/>
                <a:cs typeface="Amatic Bold"/>
              </a:rPr>
              <a:t>Was the change meaningful?   </a:t>
            </a:r>
            <a:r>
              <a:rPr lang="en-US" sz="3000" dirty="0">
                <a:solidFill>
                  <a:schemeClr val="accent1"/>
                </a:solidFill>
                <a:latin typeface="Amatic Bold"/>
                <a:cs typeface="Amatic Bold"/>
              </a:rPr>
              <a:t>How adequate?</a:t>
            </a:r>
          </a:p>
          <a:p>
            <a:pPr algn="r"/>
            <a:endParaRPr lang="en-US" sz="3200" dirty="0">
              <a:solidFill>
                <a:schemeClr val="accent3"/>
              </a:solidFill>
              <a:latin typeface="Amatic Bold"/>
              <a:cs typeface="Amatic Bold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46" y="2525057"/>
            <a:ext cx="1391488" cy="13914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8000" y1="19500" x2="52667" y2="22833"/>
                        <a14:foregroundMark x1="39667" y1="77167" x2="84167" y2="81500"/>
                        <a14:backgroundMark x1="20167" y1="68500" x2="20167" y2="6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61" y="2525057"/>
            <a:ext cx="1374590" cy="13745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48776" y="4064853"/>
            <a:ext cx="137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ontserrat Light"/>
              </a:rPr>
              <a:t>Diverging Stacked Bar</a:t>
            </a:r>
            <a:endParaRPr lang="en-US" sz="1400" dirty="0">
              <a:latin typeface="Montserrat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39746" y="4083635"/>
            <a:ext cx="137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ontserrat Light"/>
              </a:rPr>
              <a:t>Bar with Benchmark</a:t>
            </a:r>
            <a:endParaRPr lang="en-US" sz="1400" dirty="0">
              <a:latin typeface="Montserrat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52216" y="4049911"/>
            <a:ext cx="1391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ontserrat Light"/>
              </a:rPr>
              <a:t>Rubric with Bubble</a:t>
            </a:r>
            <a:endParaRPr lang="en-US" sz="1400" dirty="0">
              <a:latin typeface="Montserrat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2319" y="4083635"/>
            <a:ext cx="137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ontserrat Light"/>
              </a:rPr>
              <a:t>Indicator Dots</a:t>
            </a:r>
            <a:endParaRPr lang="en-US" sz="1400" dirty="0">
              <a:latin typeface="Montserrat Light"/>
            </a:endParaRPr>
          </a:p>
        </p:txBody>
      </p:sp>
      <p:pic>
        <p:nvPicPr>
          <p:cNvPr id="3" name="Picture 2" descr="rubricbubble300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89167" l="1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14" y="2520670"/>
            <a:ext cx="1374590" cy="1374590"/>
          </a:xfrm>
          <a:prstGeom prst="rect">
            <a:avLst/>
          </a:prstGeom>
        </p:spPr>
      </p:pic>
      <p:pic>
        <p:nvPicPr>
          <p:cNvPr id="6" name="Picture 5" descr="indicatoricon30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256" y="2541955"/>
            <a:ext cx="1374590" cy="137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1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804" y="1171309"/>
            <a:ext cx="664487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300" dirty="0" smtClean="0">
                <a:solidFill>
                  <a:schemeClr val="accent3"/>
                </a:solidFill>
                <a:latin typeface="Amatic Bold"/>
                <a:cs typeface="Amatic Bold"/>
              </a:rPr>
              <a:t>Group Activity  2</a:t>
            </a:r>
            <a:br>
              <a:rPr lang="en-US" sz="5300" dirty="0" smtClean="0">
                <a:solidFill>
                  <a:schemeClr val="accent3"/>
                </a:solidFill>
                <a:latin typeface="Amatic Bold"/>
                <a:cs typeface="Amatic Bold"/>
              </a:rPr>
            </a:br>
            <a:r>
              <a:rPr lang="en-US" sz="2700" dirty="0" smtClean="0">
                <a:solidFill>
                  <a:schemeClr val="accent3"/>
                </a:solidFill>
                <a:cs typeface="Montserrat Light"/>
              </a:rPr>
              <a:t>Evaluation Questions</a:t>
            </a:r>
            <a:endParaRPr lang="en-US" dirty="0">
              <a:solidFill>
                <a:schemeClr val="accent3"/>
              </a:solidFill>
              <a:cs typeface="Montserrat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5938" y="2469233"/>
            <a:ext cx="7330862" cy="36569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solidFill>
                <a:srgbClr val="201523"/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2000" dirty="0" smtClean="0">
                <a:solidFill>
                  <a:srgbClr val="201523"/>
                </a:solidFill>
              </a:rPr>
              <a:t>Decide on a program</a:t>
            </a:r>
          </a:p>
          <a:p>
            <a:pPr>
              <a:buFont typeface="Wingdings" charset="2"/>
              <a:buChar char="ü"/>
            </a:pPr>
            <a:r>
              <a:rPr lang="en-US" sz="2000" dirty="0" smtClean="0">
                <a:solidFill>
                  <a:srgbClr val="201523"/>
                </a:solidFill>
              </a:rPr>
              <a:t>Identify 3 evaluation questions</a:t>
            </a:r>
          </a:p>
          <a:p>
            <a:pPr>
              <a:buFont typeface="Wingdings" charset="2"/>
              <a:buChar char="ü"/>
            </a:pPr>
            <a:r>
              <a:rPr lang="en-US" sz="2000" dirty="0" smtClean="0">
                <a:solidFill>
                  <a:srgbClr val="201523"/>
                </a:solidFill>
              </a:rPr>
              <a:t>Categorize what type of questions are they asking</a:t>
            </a:r>
          </a:p>
          <a:p>
            <a:pPr lvl="1">
              <a:lnSpc>
                <a:spcPct val="150000"/>
              </a:lnSpc>
              <a:buFont typeface="Wingdings" charset="2"/>
              <a:buChar char="ü"/>
            </a:pPr>
            <a:r>
              <a:rPr lang="en-US" sz="1600" dirty="0" smtClean="0">
                <a:solidFill>
                  <a:srgbClr val="201523"/>
                </a:solidFill>
              </a:rPr>
              <a:t>Descriptive</a:t>
            </a:r>
          </a:p>
          <a:p>
            <a:pPr lvl="1">
              <a:buFont typeface="Wingdings" charset="2"/>
              <a:buChar char="ü"/>
            </a:pPr>
            <a:r>
              <a:rPr lang="en-US" sz="1600" dirty="0" smtClean="0">
                <a:solidFill>
                  <a:srgbClr val="201523"/>
                </a:solidFill>
              </a:rPr>
              <a:t>Comparison</a:t>
            </a:r>
          </a:p>
          <a:p>
            <a:pPr lvl="1">
              <a:buFont typeface="Wingdings" charset="2"/>
              <a:buChar char="ü"/>
            </a:pPr>
            <a:r>
              <a:rPr lang="en-US" sz="1600" dirty="0" smtClean="0">
                <a:solidFill>
                  <a:srgbClr val="201523"/>
                </a:solidFill>
              </a:rPr>
              <a:t>Longitudinal</a:t>
            </a:r>
          </a:p>
          <a:p>
            <a:pPr lvl="1">
              <a:buFont typeface="Wingdings" charset="2"/>
              <a:buChar char="ü"/>
            </a:pPr>
            <a:r>
              <a:rPr lang="en-US" sz="1600" dirty="0" smtClean="0">
                <a:solidFill>
                  <a:srgbClr val="201523"/>
                </a:solidFill>
              </a:rPr>
              <a:t>Causal</a:t>
            </a:r>
          </a:p>
          <a:p>
            <a:pPr lvl="1">
              <a:buFont typeface="Wingdings" charset="2"/>
              <a:buChar char="ü"/>
            </a:pPr>
            <a:r>
              <a:rPr lang="en-US" sz="1600" dirty="0" smtClean="0">
                <a:solidFill>
                  <a:srgbClr val="201523"/>
                </a:solidFill>
              </a:rPr>
              <a:t>Evaluative</a:t>
            </a:r>
            <a:endParaRPr lang="en-US" sz="1600" dirty="0">
              <a:solidFill>
                <a:srgbClr val="201523"/>
              </a:solidFill>
            </a:endParaRPr>
          </a:p>
          <a:p>
            <a:pPr>
              <a:buFont typeface="Wingdings" charset="2"/>
              <a:buChar char="ü"/>
            </a:pPr>
            <a:endParaRPr lang="en-US" sz="2000" dirty="0" smtClean="0">
              <a:solidFill>
                <a:srgbClr val="201523"/>
              </a:solidFill>
            </a:endParaRPr>
          </a:p>
          <a:p>
            <a:endParaRPr lang="en-US" sz="2000" dirty="0" smtClean="0">
              <a:solidFill>
                <a:srgbClr val="201523"/>
              </a:solidFill>
            </a:endParaRPr>
          </a:p>
          <a:p>
            <a:endParaRPr lang="en-US" sz="2000" dirty="0">
              <a:solidFill>
                <a:srgbClr val="201523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5264" y="1068848"/>
            <a:ext cx="1275603" cy="1245461"/>
            <a:chOff x="535264" y="1068848"/>
            <a:chExt cx="1275603" cy="1245461"/>
          </a:xfrm>
          <a:solidFill>
            <a:schemeClr val="accent3"/>
          </a:solidFill>
        </p:grpSpPr>
        <p:sp>
          <p:nvSpPr>
            <p:cNvPr id="4" name="Oval 3"/>
            <p:cNvSpPr/>
            <p:nvPr/>
          </p:nvSpPr>
          <p:spPr>
            <a:xfrm>
              <a:off x="535264" y="1068848"/>
              <a:ext cx="1275603" cy="124546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834" y="1230099"/>
              <a:ext cx="902289" cy="90228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9117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8425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00" dirty="0" smtClean="0">
                <a:solidFill>
                  <a:srgbClr val="C6EF46"/>
                </a:solidFill>
                <a:latin typeface="Amatic Bold"/>
                <a:cs typeface="Amatic Bold"/>
              </a:rPr>
              <a:t>Part  III</a:t>
            </a:r>
            <a:br>
              <a:rPr lang="en-US" sz="5300" dirty="0" smtClean="0">
                <a:solidFill>
                  <a:srgbClr val="C6EF46"/>
                </a:solidFill>
                <a:latin typeface="Amatic Bold"/>
                <a:cs typeface="Amatic Bold"/>
              </a:rPr>
            </a:br>
            <a:r>
              <a:rPr lang="en-US" sz="2700" dirty="0" smtClean="0">
                <a:solidFill>
                  <a:srgbClr val="C6EF46"/>
                </a:solidFill>
                <a:cs typeface="Montserrat Light"/>
              </a:rPr>
              <a:t>Case Study</a:t>
            </a:r>
            <a:endParaRPr lang="en-US" dirty="0">
              <a:solidFill>
                <a:srgbClr val="C6EF46"/>
              </a:solidFill>
              <a:cs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112432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40255" y="626397"/>
            <a:ext cx="3299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43A473"/>
                </a:solidFill>
                <a:latin typeface="Amatic Bold"/>
                <a:cs typeface="Amatic Bold"/>
              </a:rPr>
              <a:t>Case Study</a:t>
            </a:r>
            <a:endParaRPr lang="en-US" sz="5400" dirty="0">
              <a:solidFill>
                <a:srgbClr val="43A473"/>
              </a:solidFill>
              <a:latin typeface="Amatic Bold"/>
              <a:cs typeface="Amatic Bold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66839" y="2593223"/>
            <a:ext cx="1800858" cy="2086992"/>
            <a:chOff x="3466839" y="2104606"/>
            <a:chExt cx="2163122" cy="2506815"/>
          </a:xfrm>
        </p:grpSpPr>
        <p:sp>
          <p:nvSpPr>
            <p:cNvPr id="2" name="Rectangle 1"/>
            <p:cNvSpPr/>
            <p:nvPr/>
          </p:nvSpPr>
          <p:spPr>
            <a:xfrm>
              <a:off x="3466839" y="3595758"/>
              <a:ext cx="216312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 smtClean="0">
                  <a:solidFill>
                    <a:srgbClr val="C6EF46"/>
                  </a:solidFill>
                  <a:latin typeface="Amatic Bold"/>
                  <a:cs typeface="Amatic Bold"/>
                </a:rPr>
                <a:t>Reconnect</a:t>
              </a:r>
              <a:endParaRPr lang="en-US" sz="5400" dirty="0">
                <a:solidFill>
                  <a:srgbClr val="C6EF46"/>
                </a:solidFill>
                <a:latin typeface="Amatic Bold"/>
                <a:cs typeface="Amatic Bold"/>
              </a:endParaRPr>
            </a:p>
          </p:txBody>
        </p:sp>
        <p:pic>
          <p:nvPicPr>
            <p:cNvPr id="6" name="Picture 5" descr="1460332832_home.png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200" y="2104606"/>
              <a:ext cx="1625600" cy="162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35459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40255" y="626397"/>
            <a:ext cx="32993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43A473"/>
                </a:solidFill>
                <a:latin typeface="Amatic Bold"/>
                <a:cs typeface="Amatic Bold"/>
              </a:rPr>
              <a:t>Descriptive</a:t>
            </a:r>
            <a:endParaRPr lang="en-US" sz="5400" dirty="0">
              <a:solidFill>
                <a:srgbClr val="43A473"/>
              </a:solidFill>
              <a:latin typeface="Amatic Bold"/>
              <a:cs typeface="Amatic Bold"/>
            </a:endParaRPr>
          </a:p>
          <a:p>
            <a:r>
              <a:rPr lang="en-US" sz="2400" dirty="0" smtClean="0">
                <a:latin typeface="Montserrat Light" panose="00000400000000000000" pitchFamily="50" charset="0"/>
              </a:rPr>
              <a:t>Geographic Map</a:t>
            </a:r>
            <a:endParaRPr lang="en-US" sz="2400" dirty="0">
              <a:latin typeface="Montserrat Light" panose="00000400000000000000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2917" y="3037230"/>
            <a:ext cx="499729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Montserrat Light" panose="00000400000000000000" pitchFamily="50" charset="0"/>
              </a:rPr>
              <a:t>In which neighborhoods are </a:t>
            </a:r>
            <a:r>
              <a:rPr lang="en-US" sz="2400" i="1" dirty="0" smtClean="0">
                <a:latin typeface="Montserrat Light" panose="00000400000000000000" pitchFamily="50" charset="0"/>
              </a:rPr>
              <a:t>Reconnect</a:t>
            </a:r>
            <a:r>
              <a:rPr lang="en-US" sz="2400" dirty="0" smtClean="0">
                <a:latin typeface="Montserrat Light" panose="00000400000000000000" pitchFamily="50" charset="0"/>
              </a:rPr>
              <a:t> participants living after completing the program? </a:t>
            </a:r>
            <a:endParaRPr lang="en-US" sz="2400" dirty="0">
              <a:latin typeface="Montserrat Light" panose="000004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75353" y="2966666"/>
            <a:ext cx="7175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accent2"/>
                </a:solidFill>
                <a:latin typeface="Amatic Bold"/>
                <a:cs typeface="Amatic Bold"/>
              </a:rPr>
              <a:t>EQ:</a:t>
            </a:r>
            <a:r>
              <a:rPr lang="en-US" sz="5400" dirty="0">
                <a:solidFill>
                  <a:schemeClr val="accent3"/>
                </a:solidFill>
                <a:latin typeface="Amatic Bold"/>
                <a:cs typeface="Amatic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28462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40255" y="626397"/>
            <a:ext cx="32993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43A473"/>
                </a:solidFill>
                <a:latin typeface="Amatic Bold"/>
                <a:cs typeface="Amatic Bold"/>
              </a:rPr>
              <a:t>Descriptive</a:t>
            </a:r>
            <a:endParaRPr lang="en-US" sz="5400" dirty="0">
              <a:solidFill>
                <a:srgbClr val="43A473"/>
              </a:solidFill>
              <a:latin typeface="Amatic Bold"/>
              <a:cs typeface="Amatic Bold"/>
            </a:endParaRPr>
          </a:p>
          <a:p>
            <a:r>
              <a:rPr lang="en-US" sz="2400" dirty="0" smtClean="0">
                <a:latin typeface="Montserrat Light" panose="00000400000000000000" pitchFamily="50" charset="0"/>
              </a:rPr>
              <a:t>Geographic Map</a:t>
            </a:r>
            <a:endParaRPr lang="en-US" sz="2400" dirty="0">
              <a:latin typeface="Montserrat Light" panose="00000400000000000000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726" t="9136" r="10726" b="11730"/>
          <a:stretch/>
        </p:blipFill>
        <p:spPr>
          <a:xfrm>
            <a:off x="3779950" y="1448061"/>
            <a:ext cx="4906850" cy="4906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504" y="4446696"/>
            <a:ext cx="277249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accent5"/>
                </a:solidFill>
                <a:latin typeface="Montserrat Light" panose="00000400000000000000" pitchFamily="50" charset="0"/>
              </a:rPr>
              <a:t>Most </a:t>
            </a:r>
            <a:r>
              <a:rPr lang="en-US" sz="2200" i="1" dirty="0" smtClean="0">
                <a:solidFill>
                  <a:schemeClr val="accent5"/>
                </a:solidFill>
                <a:latin typeface="Montserrat Light" panose="00000400000000000000" pitchFamily="50" charset="0"/>
              </a:rPr>
              <a:t>Reconnect</a:t>
            </a:r>
            <a:r>
              <a:rPr lang="en-US" sz="2200" dirty="0" smtClean="0">
                <a:solidFill>
                  <a:schemeClr val="accent5"/>
                </a:solidFill>
                <a:latin typeface="Montserrat Light" panose="00000400000000000000" pitchFamily="50" charset="0"/>
              </a:rPr>
              <a:t> participants are living in downtown </a:t>
            </a:r>
            <a:r>
              <a:rPr lang="en-US" sz="3000" dirty="0" smtClean="0">
                <a:solidFill>
                  <a:schemeClr val="accent1"/>
                </a:solidFill>
                <a:latin typeface="Amatic Bold"/>
                <a:cs typeface="Amatic Bold"/>
              </a:rPr>
              <a:t>Kalamazoo</a:t>
            </a:r>
            <a:r>
              <a:rPr lang="en-US" sz="2200" dirty="0" smtClean="0">
                <a:solidFill>
                  <a:schemeClr val="accent5"/>
                </a:solidFill>
                <a:latin typeface="Montserrat Light" panose="00000400000000000000" pitchFamily="50" charset="0"/>
              </a:rPr>
              <a:t> or </a:t>
            </a:r>
            <a:r>
              <a:rPr lang="en-US" sz="3000" dirty="0" smtClean="0">
                <a:solidFill>
                  <a:schemeClr val="accent3"/>
                </a:solidFill>
                <a:latin typeface="Amatic Bold"/>
                <a:cs typeface="Amatic Bold"/>
              </a:rPr>
              <a:t>Gull Lake</a:t>
            </a:r>
            <a:r>
              <a:rPr lang="en-US" sz="2200" dirty="0" smtClean="0">
                <a:solidFill>
                  <a:schemeClr val="accent5"/>
                </a:solidFill>
                <a:latin typeface="Montserrat Light" panose="00000400000000000000" pitchFamily="50" charset="0"/>
              </a:rPr>
              <a:t>.</a:t>
            </a:r>
            <a:endParaRPr lang="en-US" sz="2200" dirty="0">
              <a:solidFill>
                <a:schemeClr val="accent5"/>
              </a:solidFill>
              <a:latin typeface="Montserrat Light" panose="00000400000000000000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12802" y="6423919"/>
            <a:ext cx="71739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en-US" sz="1100" dirty="0" smtClean="0">
                <a:latin typeface="Montserrat Ultra Light"/>
                <a:cs typeface="Montserrat Ultra Light"/>
              </a:rPr>
              <a:t>Created in excel using Bing Maps plugin</a:t>
            </a:r>
            <a:endParaRPr lang="en-US" sz="1100" dirty="0">
              <a:latin typeface="Montserrat Ultra Light"/>
              <a:cs typeface="Montserrat Ultr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71129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40255" y="626397"/>
            <a:ext cx="32993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43A473"/>
                </a:solidFill>
                <a:latin typeface="Amatic Bold"/>
                <a:cs typeface="Amatic Bold"/>
              </a:rPr>
              <a:t>Comparison</a:t>
            </a:r>
            <a:endParaRPr lang="en-US" sz="5400" dirty="0">
              <a:solidFill>
                <a:srgbClr val="43A473"/>
              </a:solidFill>
              <a:latin typeface="Amatic Bold"/>
              <a:cs typeface="Amatic Bold"/>
            </a:endParaRPr>
          </a:p>
          <a:p>
            <a:r>
              <a:rPr lang="en-US" sz="2400" dirty="0" smtClean="0">
                <a:latin typeface="Montserrat Light" panose="00000400000000000000" pitchFamily="50" charset="0"/>
              </a:rPr>
              <a:t>Slope Chart</a:t>
            </a:r>
            <a:endParaRPr lang="en-US" sz="2400" dirty="0">
              <a:latin typeface="Montserrat Light" panose="00000400000000000000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2917" y="3037230"/>
            <a:ext cx="5087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Montserrat Light" panose="00000400000000000000" pitchFamily="50" charset="0"/>
              </a:rPr>
              <a:t>Does </a:t>
            </a:r>
            <a:r>
              <a:rPr lang="en-US" sz="2400" i="1" dirty="0" smtClean="0">
                <a:latin typeface="Montserrat Light" panose="00000400000000000000" pitchFamily="50" charset="0"/>
              </a:rPr>
              <a:t>Reconnect</a:t>
            </a:r>
            <a:r>
              <a:rPr lang="en-US" sz="2400" dirty="0" smtClean="0">
                <a:latin typeface="Montserrat Light" panose="00000400000000000000" pitchFamily="50" charset="0"/>
              </a:rPr>
              <a:t> serve a different population than its companion site when considering race and ethnicity?</a:t>
            </a:r>
            <a:endParaRPr lang="en-US" sz="2400" dirty="0">
              <a:latin typeface="Montserrat Light" panose="00000400000000000000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5353" y="2966666"/>
            <a:ext cx="7175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accent1"/>
                </a:solidFill>
                <a:latin typeface="Amatic Bold"/>
                <a:cs typeface="Amatic Bold"/>
              </a:rPr>
              <a:t>EQ: </a:t>
            </a:r>
          </a:p>
        </p:txBody>
      </p:sp>
    </p:spTree>
    <p:extLst>
      <p:ext uri="{BB962C8B-B14F-4D97-AF65-F5344CB8AC3E}">
        <p14:creationId xmlns:p14="http://schemas.microsoft.com/office/powerpoint/2010/main" val="4132286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266" y="1600200"/>
            <a:ext cx="729653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accent2"/>
                </a:solidFill>
                <a:latin typeface="Amatic Bold"/>
                <a:cs typeface="Amatic Bold"/>
              </a:rPr>
              <a:t>Part  I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chemeClr val="accent5"/>
                </a:solidFill>
              </a:rPr>
              <a:t>Evaluation questions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chemeClr val="accent5"/>
                </a:solidFill>
              </a:rPr>
              <a:t>Group Activity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chemeClr val="accent3"/>
                </a:solidFill>
                <a:latin typeface="Amatic Bold"/>
                <a:cs typeface="Amatic Bold"/>
              </a:rPr>
              <a:t>Part  II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Matching charts to evaluation questions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Group Activity 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chemeClr val="accent4"/>
                </a:solidFill>
                <a:latin typeface="Amatic Bold"/>
                <a:cs typeface="Amatic Bold"/>
              </a:rPr>
              <a:t>Part  III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252746"/>
                </a:solidFill>
              </a:rPr>
              <a:t>Case Study</a:t>
            </a:r>
            <a:endParaRPr lang="en-US" sz="2400" dirty="0">
              <a:solidFill>
                <a:srgbClr val="252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17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40255" y="626397"/>
            <a:ext cx="32993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43A473"/>
                </a:solidFill>
                <a:latin typeface="Amatic Bold"/>
                <a:cs typeface="Amatic Bold"/>
              </a:rPr>
              <a:t>Comparison</a:t>
            </a:r>
            <a:endParaRPr lang="en-US" sz="5400" dirty="0">
              <a:solidFill>
                <a:srgbClr val="43A473"/>
              </a:solidFill>
              <a:latin typeface="Amatic Bold"/>
              <a:cs typeface="Amatic Bold"/>
            </a:endParaRPr>
          </a:p>
          <a:p>
            <a:r>
              <a:rPr lang="en-US" sz="2400" dirty="0" smtClean="0">
                <a:latin typeface="Montserrat Light" panose="00000400000000000000" pitchFamily="50" charset="0"/>
              </a:rPr>
              <a:t>Slope Chart</a:t>
            </a:r>
            <a:endParaRPr lang="en-US" sz="2400" dirty="0">
              <a:latin typeface="Montserrat Light" panose="00000400000000000000" pitchFamily="50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4524019"/>
              </p:ext>
            </p:extLst>
          </p:nvPr>
        </p:nvGraphicFramePr>
        <p:xfrm>
          <a:off x="3872383" y="250879"/>
          <a:ext cx="4907111" cy="6607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4425" y="4448420"/>
            <a:ext cx="330795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i="1" dirty="0" smtClean="0">
                <a:solidFill>
                  <a:srgbClr val="201523"/>
                </a:solidFill>
                <a:latin typeface="Montserrat Light" panose="00000400000000000000" pitchFamily="50" charset="0"/>
              </a:rPr>
              <a:t>Reconnect</a:t>
            </a:r>
            <a:r>
              <a:rPr lang="en-US" sz="2200" dirty="0" smtClean="0">
                <a:solidFill>
                  <a:srgbClr val="201523"/>
                </a:solidFill>
                <a:latin typeface="Montserrat Light" panose="00000400000000000000" pitchFamily="50" charset="0"/>
              </a:rPr>
              <a:t> serves more black and white participants than its comparison site, but </a:t>
            </a:r>
            <a:r>
              <a:rPr lang="en-US" sz="3000" dirty="0" smtClean="0">
                <a:solidFill>
                  <a:schemeClr val="accent1"/>
                </a:solidFill>
                <a:latin typeface="Amatic Bold"/>
                <a:cs typeface="Amatic Bold"/>
              </a:rPr>
              <a:t>less  Hispanic </a:t>
            </a:r>
            <a:r>
              <a:rPr lang="en-US" sz="2200" dirty="0" smtClean="0">
                <a:solidFill>
                  <a:schemeClr val="accent5"/>
                </a:solidFill>
                <a:latin typeface="Montserrat Light" panose="00000400000000000000" pitchFamily="50" charset="0"/>
              </a:rPr>
              <a:t>participants.</a:t>
            </a:r>
            <a:endParaRPr lang="en-US" sz="2200" dirty="0">
              <a:solidFill>
                <a:schemeClr val="accent5"/>
              </a:solidFill>
              <a:latin typeface="Montserrat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6672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40255" y="626397"/>
            <a:ext cx="32993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43A473"/>
                </a:solidFill>
                <a:latin typeface="Amatic Bold"/>
                <a:cs typeface="Amatic Bold"/>
              </a:rPr>
              <a:t>Longitudinal</a:t>
            </a:r>
          </a:p>
          <a:p>
            <a:r>
              <a:rPr lang="en-US" sz="2400" dirty="0">
                <a:latin typeface="Montserrat Light" panose="00000400000000000000" pitchFamily="50" charset="0"/>
              </a:rPr>
              <a:t>Dumbbell Dot </a:t>
            </a:r>
            <a:r>
              <a:rPr lang="en-US" sz="2400" dirty="0" smtClean="0">
                <a:latin typeface="Montserrat Light" panose="00000400000000000000" pitchFamily="50" charset="0"/>
              </a:rPr>
              <a:t>Chart</a:t>
            </a:r>
            <a:endParaRPr lang="en-US" sz="2400" dirty="0">
              <a:latin typeface="Montserrat Light" panose="00000400000000000000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2917" y="3037230"/>
            <a:ext cx="4762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Montserrat Light" panose="00000400000000000000" pitchFamily="50" charset="0"/>
              </a:rPr>
              <a:t>Did clients increase their understanding of the renting process after participating in </a:t>
            </a:r>
            <a:r>
              <a:rPr lang="en-US" sz="2400" i="1" dirty="0" smtClean="0">
                <a:latin typeface="Montserrat Light" panose="00000400000000000000" pitchFamily="50" charset="0"/>
              </a:rPr>
              <a:t>Reconnect</a:t>
            </a:r>
            <a:r>
              <a:rPr lang="en-US" sz="2400" dirty="0" smtClean="0">
                <a:latin typeface="Montserrat Light" panose="00000400000000000000" pitchFamily="50" charset="0"/>
              </a:rPr>
              <a:t> programming? </a:t>
            </a:r>
            <a:endParaRPr lang="en-US" sz="2400" dirty="0">
              <a:latin typeface="Montserrat Light" panose="000004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75353" y="2966666"/>
            <a:ext cx="7175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accent3"/>
                </a:solidFill>
                <a:latin typeface="Amatic Bold"/>
                <a:cs typeface="Amatic Bold"/>
              </a:rPr>
              <a:t>EQ: </a:t>
            </a:r>
          </a:p>
        </p:txBody>
      </p:sp>
    </p:spTree>
    <p:extLst>
      <p:ext uri="{BB962C8B-B14F-4D97-AF65-F5344CB8AC3E}">
        <p14:creationId xmlns:p14="http://schemas.microsoft.com/office/powerpoint/2010/main" val="22678082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40255" y="626397"/>
            <a:ext cx="32993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43A473"/>
                </a:solidFill>
                <a:latin typeface="Amatic Bold"/>
                <a:cs typeface="Amatic Bold"/>
              </a:rPr>
              <a:t>Longitudinal</a:t>
            </a:r>
          </a:p>
          <a:p>
            <a:r>
              <a:rPr lang="en-US" sz="2400" dirty="0">
                <a:latin typeface="Montserrat Light" panose="00000400000000000000" pitchFamily="50" charset="0"/>
              </a:rPr>
              <a:t>Dumbbell Dot </a:t>
            </a:r>
            <a:r>
              <a:rPr lang="en-US" sz="2400" dirty="0" smtClean="0">
                <a:latin typeface="Montserrat Light" panose="00000400000000000000" pitchFamily="50" charset="0"/>
              </a:rPr>
              <a:t>Chart</a:t>
            </a:r>
            <a:endParaRPr lang="en-US" sz="2400" dirty="0">
              <a:latin typeface="Montserrat Light" panose="00000400000000000000" pitchFamily="50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093249"/>
              </p:ext>
            </p:extLst>
          </p:nvPr>
        </p:nvGraphicFramePr>
        <p:xfrm>
          <a:off x="547688" y="2252221"/>
          <a:ext cx="8338735" cy="4605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15156" y="3785555"/>
            <a:ext cx="10033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5"/>
                </a:solidFill>
                <a:latin typeface="Amatic Bold"/>
                <a:cs typeface="Amatic Bold"/>
              </a:rPr>
              <a:t>Detroit</a:t>
            </a:r>
            <a:endParaRPr lang="en-US" sz="3000" dirty="0">
              <a:solidFill>
                <a:schemeClr val="accent5"/>
              </a:solidFill>
              <a:latin typeface="Amatic Bold"/>
              <a:cs typeface="Amatic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82056" y="4496353"/>
            <a:ext cx="16618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76473"/>
                </a:solidFill>
                <a:latin typeface="Amatic Bold"/>
                <a:cs typeface="Amatic Bold"/>
              </a:rPr>
              <a:t>Grand Rapids</a:t>
            </a:r>
            <a:endParaRPr lang="en-US" sz="3000" dirty="0">
              <a:solidFill>
                <a:srgbClr val="076473"/>
              </a:solidFill>
              <a:latin typeface="Amatic Bold"/>
              <a:cs typeface="Amatic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8526" y="5205112"/>
            <a:ext cx="1341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C6EF46"/>
                </a:solidFill>
                <a:latin typeface="Amatic Bold"/>
                <a:cs typeface="Amatic Bold"/>
              </a:rPr>
              <a:t>Kalamazoo</a:t>
            </a:r>
            <a:endParaRPr lang="en-US" sz="3000" dirty="0">
              <a:solidFill>
                <a:srgbClr val="C6EF46"/>
              </a:solidFill>
              <a:latin typeface="Amatic Bold"/>
              <a:cs typeface="Amatic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4386" y="5859887"/>
            <a:ext cx="10033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5"/>
                </a:solidFill>
                <a:latin typeface="Amatic Bold"/>
                <a:cs typeface="Amatic Bold"/>
              </a:rPr>
              <a:t>Lansing</a:t>
            </a:r>
            <a:endParaRPr lang="en-US" sz="3000" dirty="0">
              <a:solidFill>
                <a:schemeClr val="accent5"/>
              </a:solidFill>
              <a:latin typeface="Amatic Bold"/>
              <a:cs typeface="Amatic Bold"/>
            </a:endParaRPr>
          </a:p>
        </p:txBody>
      </p:sp>
    </p:spTree>
    <p:extLst>
      <p:ext uri="{BB962C8B-B14F-4D97-AF65-F5344CB8AC3E}">
        <p14:creationId xmlns:p14="http://schemas.microsoft.com/office/powerpoint/2010/main" val="31159682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40255" y="626397"/>
            <a:ext cx="3299370" cy="166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43A473"/>
                </a:solidFill>
                <a:latin typeface="Amatic Bold"/>
                <a:cs typeface="Amatic Bold"/>
              </a:rPr>
              <a:t>Evaluative</a:t>
            </a:r>
            <a:endParaRPr lang="en-US" sz="5400" dirty="0">
              <a:solidFill>
                <a:srgbClr val="43A473"/>
              </a:solidFill>
              <a:latin typeface="Amatic Bold"/>
              <a:cs typeface="Amatic Bold"/>
            </a:endParaRPr>
          </a:p>
          <a:p>
            <a:r>
              <a:rPr lang="en-US" sz="2400" dirty="0">
                <a:latin typeface="Montserrat Light" panose="00000400000000000000" pitchFamily="50" charset="0"/>
              </a:rPr>
              <a:t>Divergent Stacked Bar Chart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2917" y="3037230"/>
            <a:ext cx="47627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Montserrat Light" panose="00000400000000000000" pitchFamily="50" charset="0"/>
              </a:rPr>
              <a:t>Did</a:t>
            </a:r>
            <a:r>
              <a:rPr lang="en-US" sz="2400" i="1" dirty="0" smtClean="0">
                <a:latin typeface="Montserrat Light" panose="00000400000000000000" pitchFamily="50" charset="0"/>
              </a:rPr>
              <a:t> Reconnect</a:t>
            </a:r>
            <a:r>
              <a:rPr lang="en-US" sz="2400" dirty="0" smtClean="0">
                <a:latin typeface="Montserrat Light" panose="00000400000000000000" pitchFamily="50" charset="0"/>
              </a:rPr>
              <a:t> meet its success goals in having over 50% of participants strongly agree or agree on Indicators 1, 2, and 3?</a:t>
            </a:r>
            <a:endParaRPr lang="en-US" sz="2400" dirty="0">
              <a:latin typeface="Montserrat Light" panose="000004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75353" y="2966666"/>
            <a:ext cx="7175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C6EF46"/>
                </a:solidFill>
                <a:latin typeface="Amatic Bold"/>
                <a:cs typeface="Amatic Bold"/>
              </a:rPr>
              <a:t>EQ: </a:t>
            </a:r>
          </a:p>
        </p:txBody>
      </p:sp>
    </p:spTree>
    <p:extLst>
      <p:ext uri="{BB962C8B-B14F-4D97-AF65-F5344CB8AC3E}">
        <p14:creationId xmlns:p14="http://schemas.microsoft.com/office/powerpoint/2010/main" val="19255157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40255" y="626397"/>
            <a:ext cx="3299370" cy="166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43A473"/>
                </a:solidFill>
                <a:latin typeface="Amatic Bold"/>
                <a:cs typeface="Amatic Bold"/>
              </a:rPr>
              <a:t>Evaluative</a:t>
            </a:r>
            <a:endParaRPr lang="en-US" sz="5400" dirty="0">
              <a:solidFill>
                <a:srgbClr val="43A473"/>
              </a:solidFill>
              <a:latin typeface="Amatic Bold"/>
              <a:cs typeface="Amatic Bold"/>
            </a:endParaRPr>
          </a:p>
          <a:p>
            <a:r>
              <a:rPr lang="en-US" sz="2400" dirty="0">
                <a:latin typeface="Montserrat Light" panose="00000400000000000000" pitchFamily="50" charset="0"/>
              </a:rPr>
              <a:t>Divergent Stacked Bar Chart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037643"/>
              </p:ext>
            </p:extLst>
          </p:nvPr>
        </p:nvGraphicFramePr>
        <p:xfrm>
          <a:off x="443048" y="2288391"/>
          <a:ext cx="8392689" cy="4569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2"/>
          <p:cNvSpPr txBox="1"/>
          <p:nvPr/>
        </p:nvSpPr>
        <p:spPr>
          <a:xfrm>
            <a:off x="3215075" y="3550288"/>
            <a:ext cx="1328841" cy="45778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kern="0" dirty="0">
                <a:solidFill>
                  <a:schemeClr val="accent1"/>
                </a:solidFill>
                <a:latin typeface="Amatic" panose="02000803000000000000" pitchFamily="2" charset="0"/>
              </a:rPr>
              <a:t>Agree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4522321" y="3550288"/>
            <a:ext cx="935291" cy="45778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kern="0" dirty="0">
                <a:solidFill>
                  <a:srgbClr val="C6EF46"/>
                </a:solidFill>
                <a:latin typeface="Amatic" panose="02000803000000000000" pitchFamily="2" charset="0"/>
              </a:rPr>
              <a:t>Disagree</a:t>
            </a:r>
          </a:p>
        </p:txBody>
      </p:sp>
      <p:sp>
        <p:nvSpPr>
          <p:cNvPr id="8" name="TextBox 14"/>
          <p:cNvSpPr txBox="1"/>
          <p:nvPr/>
        </p:nvSpPr>
        <p:spPr>
          <a:xfrm>
            <a:off x="5365456" y="3550288"/>
            <a:ext cx="1642885" cy="45778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kern="0" dirty="0">
                <a:solidFill>
                  <a:srgbClr val="4C5F0B"/>
                </a:solidFill>
                <a:latin typeface="Amatic" panose="02000803000000000000" pitchFamily="2" charset="0"/>
              </a:rPr>
              <a:t>Strongly Disagree</a:t>
            </a:r>
          </a:p>
        </p:txBody>
      </p:sp>
      <p:sp>
        <p:nvSpPr>
          <p:cNvPr id="10" name="TextBox 14"/>
          <p:cNvSpPr txBox="1"/>
          <p:nvPr/>
        </p:nvSpPr>
        <p:spPr>
          <a:xfrm>
            <a:off x="2076558" y="3550289"/>
            <a:ext cx="1328841" cy="45778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kern="0" dirty="0">
                <a:solidFill>
                  <a:schemeClr val="accent3">
                    <a:lumMod val="50000"/>
                  </a:schemeClr>
                </a:solidFill>
                <a:latin typeface="Amatic" panose="02000803000000000000" pitchFamily="2" charset="0"/>
              </a:rPr>
              <a:t>Strongly </a:t>
            </a:r>
            <a:r>
              <a:rPr lang="en-US" sz="2400" kern="0" dirty="0" smtClean="0">
                <a:solidFill>
                  <a:schemeClr val="accent3">
                    <a:lumMod val="50000"/>
                  </a:schemeClr>
                </a:solidFill>
                <a:latin typeface="Amatic" panose="02000803000000000000" pitchFamily="2" charset="0"/>
              </a:rPr>
              <a:t>Agree</a:t>
            </a:r>
            <a:endParaRPr lang="en-US" sz="2400" kern="0" dirty="0">
              <a:solidFill>
                <a:schemeClr val="accent3">
                  <a:lumMod val="50000"/>
                </a:schemeClr>
              </a:solidFill>
              <a:latin typeface="Amatic" panose="02000803000000000000" pitchFamily="2" charset="0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443047" y="4024609"/>
            <a:ext cx="1638441" cy="57986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latin typeface="Montserrat Light" panose="00000400000000000000" pitchFamily="50" charset="0"/>
              </a:rPr>
              <a:t>Indicator 1</a:t>
            </a:r>
            <a:endParaRPr lang="en-US" sz="2000" kern="0" dirty="0">
              <a:solidFill>
                <a:schemeClr val="accent6">
                  <a:lumMod val="75000"/>
                </a:schemeClr>
              </a:solidFill>
              <a:latin typeface="Montserrat Light" panose="00000400000000000000" pitchFamily="50" charset="0"/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443048" y="5085509"/>
            <a:ext cx="1540961" cy="57986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latin typeface="Montserrat Light" panose="00000400000000000000" pitchFamily="50" charset="0"/>
              </a:rPr>
              <a:t>Indicator 2</a:t>
            </a:r>
            <a:endParaRPr lang="en-US" sz="2000" kern="0" dirty="0">
              <a:solidFill>
                <a:schemeClr val="accent6">
                  <a:lumMod val="75000"/>
                </a:schemeClr>
              </a:solidFill>
              <a:latin typeface="Montserrat Light" panose="00000400000000000000" pitchFamily="50" charset="0"/>
            </a:endParaRPr>
          </a:p>
        </p:txBody>
      </p:sp>
      <p:sp>
        <p:nvSpPr>
          <p:cNvPr id="13" name="TextBox 17"/>
          <p:cNvSpPr txBox="1"/>
          <p:nvPr/>
        </p:nvSpPr>
        <p:spPr>
          <a:xfrm>
            <a:off x="443047" y="6145065"/>
            <a:ext cx="1638441" cy="57986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latin typeface="Montserrat Light" panose="00000400000000000000" pitchFamily="50" charset="0"/>
              </a:rPr>
              <a:t>Indicator 3</a:t>
            </a:r>
            <a:endParaRPr lang="en-US" sz="2000" kern="0" dirty="0">
              <a:solidFill>
                <a:schemeClr val="accent6">
                  <a:lumMod val="75000"/>
                </a:schemeClr>
              </a:solidFill>
              <a:latin typeface="Montserrat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8070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40254" y="626397"/>
            <a:ext cx="424354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43A473"/>
                </a:solidFill>
                <a:latin typeface="Amatic Bold"/>
                <a:cs typeface="Amatic Bold"/>
              </a:rPr>
              <a:t>Evaluative</a:t>
            </a:r>
            <a:endParaRPr lang="en-US" sz="5400" dirty="0">
              <a:solidFill>
                <a:srgbClr val="43A473"/>
              </a:solidFill>
              <a:latin typeface="Amatic Bold"/>
              <a:cs typeface="Amatic Bold"/>
            </a:endParaRPr>
          </a:p>
          <a:p>
            <a:r>
              <a:rPr lang="en-US" sz="2400" dirty="0">
                <a:latin typeface="Montserrat Light" panose="00000400000000000000" pitchFamily="50" charset="0"/>
              </a:rPr>
              <a:t>Cartesian Coordinates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2917" y="3037230"/>
            <a:ext cx="5013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Montserrat Light" panose="00000400000000000000" pitchFamily="50" charset="0"/>
              </a:rPr>
              <a:t>Which of the three potential new projects should </a:t>
            </a:r>
            <a:r>
              <a:rPr lang="en-US" sz="2400" i="1" dirty="0" smtClean="0">
                <a:latin typeface="Montserrat Light" panose="00000400000000000000" pitchFamily="50" charset="0"/>
              </a:rPr>
              <a:t>Reconnect</a:t>
            </a:r>
            <a:r>
              <a:rPr lang="en-US" sz="2400" dirty="0" smtClean="0">
                <a:latin typeface="Montserrat Light" panose="00000400000000000000" pitchFamily="50" charset="0"/>
              </a:rPr>
              <a:t> pursue given their potential for impact and their ease of implementation? </a:t>
            </a:r>
            <a:endParaRPr lang="en-US" sz="2400" dirty="0">
              <a:latin typeface="Montserrat Light" panose="000004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75353" y="2966666"/>
            <a:ext cx="7175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C6EF46"/>
                </a:solidFill>
                <a:latin typeface="Amatic Bold"/>
                <a:cs typeface="Amatic Bold"/>
              </a:rPr>
              <a:t>EQ: </a:t>
            </a:r>
          </a:p>
        </p:txBody>
      </p:sp>
    </p:spTree>
    <p:extLst>
      <p:ext uri="{BB962C8B-B14F-4D97-AF65-F5344CB8AC3E}">
        <p14:creationId xmlns:p14="http://schemas.microsoft.com/office/powerpoint/2010/main" val="21326670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40255" y="626397"/>
            <a:ext cx="38338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43A473"/>
                </a:solidFill>
                <a:latin typeface="Amatic Bold"/>
                <a:cs typeface="Amatic Bold"/>
              </a:rPr>
              <a:t>Evaluative</a:t>
            </a:r>
            <a:endParaRPr lang="en-US" sz="5400" dirty="0">
              <a:solidFill>
                <a:srgbClr val="43A473"/>
              </a:solidFill>
              <a:latin typeface="Amatic Bold"/>
              <a:cs typeface="Amatic Bold"/>
            </a:endParaRPr>
          </a:p>
          <a:p>
            <a:r>
              <a:rPr lang="en-US" sz="2400" dirty="0" smtClean="0">
                <a:latin typeface="Montserrat Light" panose="00000400000000000000" pitchFamily="50" charset="0"/>
              </a:rPr>
              <a:t>Cartesian Coordinates</a:t>
            </a:r>
            <a:endParaRPr lang="en-US" sz="2400" dirty="0">
              <a:latin typeface="Montserrat Light" panose="00000400000000000000" pitchFamily="50" charset="0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4655943" y="2059360"/>
            <a:ext cx="1328841" cy="45778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kern="0" dirty="0" smtClean="0">
                <a:solidFill>
                  <a:srgbClr val="C6EF46"/>
                </a:solidFill>
                <a:latin typeface="Amatic" panose="02000803000000000000" pitchFamily="2" charset="0"/>
              </a:rPr>
              <a:t>High Impact</a:t>
            </a:r>
            <a:endParaRPr lang="en-US" sz="2400" kern="0" dirty="0">
              <a:solidFill>
                <a:srgbClr val="C6EF46"/>
              </a:solidFill>
              <a:latin typeface="Amatic" panose="02000803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979033"/>
              </p:ext>
            </p:extLst>
          </p:nvPr>
        </p:nvGraphicFramePr>
        <p:xfrm>
          <a:off x="1722023" y="2517144"/>
          <a:ext cx="4539000" cy="3737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500"/>
                <a:gridCol w="2269500"/>
              </a:tblGrid>
              <a:tr h="18685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85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4" name="TextBox 12"/>
          <p:cNvSpPr txBox="1"/>
          <p:nvPr/>
        </p:nvSpPr>
        <p:spPr>
          <a:xfrm>
            <a:off x="2131884" y="2059221"/>
            <a:ext cx="1328841" cy="45778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kern="0" dirty="0" smtClean="0">
                <a:solidFill>
                  <a:schemeClr val="accent5"/>
                </a:solidFill>
                <a:latin typeface="Amatic" panose="02000803000000000000" pitchFamily="2" charset="0"/>
              </a:rPr>
              <a:t>Low Impact</a:t>
            </a:r>
            <a:endParaRPr lang="en-US" sz="2400" kern="0" dirty="0">
              <a:solidFill>
                <a:schemeClr val="accent5"/>
              </a:solidFill>
              <a:latin typeface="Amatic" panose="02000803000000000000" pitchFamily="2" charset="0"/>
            </a:endParaRPr>
          </a:p>
        </p:txBody>
      </p:sp>
      <p:sp>
        <p:nvSpPr>
          <p:cNvPr id="15" name="TextBox 12"/>
          <p:cNvSpPr txBox="1"/>
          <p:nvPr/>
        </p:nvSpPr>
        <p:spPr>
          <a:xfrm rot="16200000">
            <a:off x="531760" y="2934272"/>
            <a:ext cx="1581512" cy="747257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kern="0" dirty="0" smtClean="0">
                <a:solidFill>
                  <a:schemeClr val="accent3"/>
                </a:solidFill>
                <a:latin typeface="Amatic" panose="02000803000000000000" pitchFamily="2" charset="0"/>
              </a:rPr>
              <a:t>Easy Implementation</a:t>
            </a:r>
            <a:endParaRPr lang="en-US" sz="2400" kern="0" dirty="0">
              <a:solidFill>
                <a:schemeClr val="accent3"/>
              </a:solidFill>
              <a:latin typeface="Amatic" panose="02000803000000000000" pitchFamily="2" charset="0"/>
            </a:endParaRPr>
          </a:p>
        </p:txBody>
      </p:sp>
      <p:sp>
        <p:nvSpPr>
          <p:cNvPr id="16" name="TextBox 12"/>
          <p:cNvSpPr txBox="1"/>
          <p:nvPr/>
        </p:nvSpPr>
        <p:spPr>
          <a:xfrm rot="16200000">
            <a:off x="374035" y="4932145"/>
            <a:ext cx="1831270" cy="812949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kern="0" dirty="0" smtClean="0">
                <a:solidFill>
                  <a:schemeClr val="accent1"/>
                </a:solidFill>
                <a:latin typeface="Amatic" panose="02000803000000000000" pitchFamily="2" charset="0"/>
              </a:rPr>
              <a:t>Hard Implementation</a:t>
            </a:r>
            <a:endParaRPr lang="en-US" sz="2400" kern="0" dirty="0">
              <a:solidFill>
                <a:schemeClr val="accent1"/>
              </a:solidFill>
              <a:latin typeface="Amatic" panose="02000803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489421" y="3345228"/>
            <a:ext cx="676014" cy="67601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17936" y="4972042"/>
            <a:ext cx="676014" cy="67601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817107" y="2897706"/>
            <a:ext cx="676014" cy="67601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412575" y="3270242"/>
            <a:ext cx="828414" cy="828414"/>
          </a:xfrm>
          <a:prstGeom prst="ellipse">
            <a:avLst/>
          </a:prstGeom>
          <a:noFill/>
          <a:ln w="38100" cmpd="sng">
            <a:solidFill>
              <a:srgbClr val="CCF84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241736" y="4898978"/>
            <a:ext cx="828414" cy="828414"/>
          </a:xfrm>
          <a:prstGeom prst="ellipse">
            <a:avLst/>
          </a:prstGeom>
          <a:noFill/>
          <a:ln w="1905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33981" y="4684595"/>
            <a:ext cx="2589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C6EF46"/>
                </a:solidFill>
                <a:latin typeface="Amatic Bold"/>
                <a:cs typeface="Amatic Bold"/>
              </a:rPr>
              <a:t>Project 1 </a:t>
            </a:r>
            <a:r>
              <a:rPr lang="en-US" sz="2200" dirty="0" smtClean="0">
                <a:solidFill>
                  <a:schemeClr val="accent5"/>
                </a:solidFill>
                <a:latin typeface="Montserrat Light" panose="00000400000000000000" pitchFamily="50" charset="0"/>
              </a:rPr>
              <a:t>has the highest possible impact and easy implementation.</a:t>
            </a:r>
            <a:endParaRPr lang="en-US" sz="2200" dirty="0">
              <a:solidFill>
                <a:schemeClr val="accent5"/>
              </a:solidFill>
              <a:latin typeface="Montserrat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2983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40254" y="626397"/>
            <a:ext cx="424354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43A473"/>
                </a:solidFill>
                <a:latin typeface="Amatic Bold"/>
                <a:cs typeface="Amatic Bold"/>
              </a:rPr>
              <a:t>Evaluative</a:t>
            </a:r>
            <a:endParaRPr lang="en-US" sz="5400" dirty="0">
              <a:solidFill>
                <a:srgbClr val="43A473"/>
              </a:solidFill>
              <a:latin typeface="Amatic Bold"/>
              <a:cs typeface="Amatic Bold"/>
            </a:endParaRPr>
          </a:p>
          <a:p>
            <a:r>
              <a:rPr lang="en-US" sz="2400" dirty="0" smtClean="0">
                <a:latin typeface="Montserrat Light" panose="00000400000000000000" pitchFamily="50" charset="0"/>
              </a:rPr>
              <a:t>Rubric with Bubbles</a:t>
            </a:r>
            <a:endParaRPr lang="en-US" sz="2400" dirty="0">
              <a:latin typeface="Montserrat Light" panose="00000400000000000000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2917" y="3037230"/>
            <a:ext cx="501356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Montserrat Light" panose="00000400000000000000" pitchFamily="50" charset="0"/>
              </a:rPr>
              <a:t>How adequately is </a:t>
            </a:r>
            <a:r>
              <a:rPr lang="en-US" sz="2400" i="1" dirty="0" smtClean="0">
                <a:latin typeface="Montserrat Light" panose="00000400000000000000" pitchFamily="50" charset="0"/>
              </a:rPr>
              <a:t>Reconnect</a:t>
            </a:r>
            <a:r>
              <a:rPr lang="en-US" sz="2400" dirty="0" smtClean="0">
                <a:latin typeface="Montserrat Light" panose="00000400000000000000" pitchFamily="50" charset="0"/>
              </a:rPr>
              <a:t> performing on each of their four success criteria? </a:t>
            </a:r>
            <a:endParaRPr lang="en-US" sz="2400" dirty="0">
              <a:latin typeface="Montserrat Light" panose="000004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75353" y="2966666"/>
            <a:ext cx="7175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C6EF46"/>
                </a:solidFill>
                <a:latin typeface="Amatic Bold"/>
                <a:cs typeface="Amatic Bold"/>
              </a:rPr>
              <a:t>EQ: </a:t>
            </a:r>
          </a:p>
        </p:txBody>
      </p:sp>
    </p:spTree>
    <p:extLst>
      <p:ext uri="{BB962C8B-B14F-4D97-AF65-F5344CB8AC3E}">
        <p14:creationId xmlns:p14="http://schemas.microsoft.com/office/powerpoint/2010/main" val="22078771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512802" y="6423919"/>
            <a:ext cx="71739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en-US" sz="1100" dirty="0" smtClean="0">
                <a:latin typeface="Montserrat Ultra Light"/>
                <a:cs typeface="Montserrat Ultra Light"/>
              </a:rPr>
              <a:t>Are of bubble corresponds to a ranking of data quality.</a:t>
            </a:r>
            <a:endParaRPr lang="en-US" sz="1100" dirty="0">
              <a:latin typeface="Montserrat Ultra Light"/>
              <a:cs typeface="Montserrat Ultr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255" y="626397"/>
            <a:ext cx="38338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43A473"/>
                </a:solidFill>
                <a:latin typeface="Amatic Bold"/>
                <a:cs typeface="Amatic Bold"/>
              </a:rPr>
              <a:t>Evaluative</a:t>
            </a:r>
            <a:endParaRPr lang="en-US" sz="5400" dirty="0">
              <a:solidFill>
                <a:srgbClr val="43A473"/>
              </a:solidFill>
              <a:latin typeface="Amatic Bold"/>
              <a:cs typeface="Amatic Bold"/>
            </a:endParaRPr>
          </a:p>
          <a:p>
            <a:r>
              <a:rPr lang="en-US" sz="2400" dirty="0" smtClean="0">
                <a:latin typeface="Montserrat Light" panose="00000400000000000000" pitchFamily="50" charset="0"/>
              </a:rPr>
              <a:t>Rubric with Bubbles</a:t>
            </a:r>
            <a:endParaRPr lang="en-US" sz="2400" dirty="0">
              <a:latin typeface="Montserrat Light" panose="00000400000000000000" pitchFamily="50" charset="0"/>
            </a:endParaRPr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428976"/>
              </p:ext>
            </p:extLst>
          </p:nvPr>
        </p:nvGraphicFramePr>
        <p:xfrm>
          <a:off x="610297" y="2045936"/>
          <a:ext cx="7562125" cy="4338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750094" y="4354049"/>
            <a:ext cx="2974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chemeClr val="accent2"/>
                </a:solidFill>
                <a:latin typeface="Montserrat Light"/>
                <a:cs typeface="Montserrat Light"/>
              </a:rPr>
              <a:t>Reconnect</a:t>
            </a:r>
            <a:r>
              <a:rPr lang="en-US" sz="2000" dirty="0" smtClean="0">
                <a:solidFill>
                  <a:schemeClr val="accent2"/>
                </a:solidFill>
                <a:latin typeface="Montserrat Light"/>
                <a:cs typeface="Montserrat Light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Montserrat Light"/>
                <a:cs typeface="Montserrat Light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Montserrat Light"/>
                <a:cs typeface="Montserrat Light"/>
              </a:rPr>
              <a:t>is performing well on </a:t>
            </a:r>
            <a:r>
              <a:rPr lang="en-US" sz="3000" dirty="0" smtClean="0">
                <a:solidFill>
                  <a:srgbClr val="C6EF46"/>
                </a:solidFill>
                <a:latin typeface="Amatic Bold"/>
                <a:cs typeface="Amatic Bold"/>
              </a:rPr>
              <a:t>Criteria  3 </a:t>
            </a:r>
            <a:r>
              <a:rPr lang="en-US" sz="2000" dirty="0" smtClean="0">
                <a:solidFill>
                  <a:schemeClr val="accent2"/>
                </a:solidFill>
                <a:latin typeface="Montserrat Light"/>
                <a:cs typeface="Montserrat Light"/>
              </a:rPr>
              <a:t>and </a:t>
            </a:r>
            <a:r>
              <a:rPr lang="en-US" sz="3000" dirty="0" smtClean="0">
                <a:solidFill>
                  <a:schemeClr val="accent3"/>
                </a:solidFill>
                <a:latin typeface="Amatic Bold"/>
                <a:cs typeface="Amatic Bold"/>
              </a:rPr>
              <a:t>Criteria  2</a:t>
            </a:r>
            <a:r>
              <a:rPr lang="en-US" sz="2000" dirty="0" smtClean="0">
                <a:solidFill>
                  <a:schemeClr val="accent3"/>
                </a:solidFill>
                <a:latin typeface="Montserrat Light"/>
                <a:cs typeface="Montserrat Light"/>
              </a:rPr>
              <a:t>, </a:t>
            </a:r>
            <a:r>
              <a:rPr lang="en-US" sz="2000" dirty="0" smtClean="0">
                <a:solidFill>
                  <a:schemeClr val="accent2"/>
                </a:solidFill>
                <a:latin typeface="Montserrat Light"/>
                <a:cs typeface="Montserrat Light"/>
              </a:rPr>
              <a:t>but not well on</a:t>
            </a:r>
          </a:p>
          <a:p>
            <a:pPr algn="r"/>
            <a:r>
              <a:rPr lang="en-US" sz="2000" dirty="0" smtClean="0">
                <a:solidFill>
                  <a:schemeClr val="accent5"/>
                </a:solidFill>
                <a:latin typeface="Montserrat Light"/>
                <a:cs typeface="Montserrat Light"/>
              </a:rPr>
              <a:t> </a:t>
            </a:r>
            <a:r>
              <a:rPr lang="en-US" sz="3000" dirty="0" smtClean="0">
                <a:solidFill>
                  <a:schemeClr val="accent5"/>
                </a:solidFill>
                <a:latin typeface="Amatic Bold"/>
                <a:cs typeface="Amatic Bold"/>
              </a:rPr>
              <a:t>Criteria  1 </a:t>
            </a:r>
            <a:r>
              <a:rPr lang="en-US" sz="2000" dirty="0" smtClean="0">
                <a:solidFill>
                  <a:srgbClr val="252746"/>
                </a:solidFill>
                <a:latin typeface="Montserrat Light"/>
                <a:cs typeface="Montserrat Light"/>
              </a:rPr>
              <a:t>or</a:t>
            </a:r>
            <a:r>
              <a:rPr lang="en-US" sz="2000" dirty="0" smtClean="0">
                <a:solidFill>
                  <a:srgbClr val="252746"/>
                </a:solidFill>
                <a:latin typeface="Amatic Bold"/>
                <a:cs typeface="Amatic Bold"/>
              </a:rPr>
              <a:t> </a:t>
            </a:r>
            <a:r>
              <a:rPr lang="en-US" sz="3000" dirty="0" smtClean="0">
                <a:solidFill>
                  <a:schemeClr val="accent2"/>
                </a:solidFill>
                <a:latin typeface="Amatic Bold"/>
                <a:cs typeface="Amatic Bold"/>
              </a:rPr>
              <a:t>Criteria  4</a:t>
            </a:r>
            <a:r>
              <a:rPr lang="en-US" sz="3000" dirty="0" smtClean="0">
                <a:solidFill>
                  <a:schemeClr val="accent5"/>
                </a:solidFill>
                <a:latin typeface="Amatic Bold"/>
                <a:cs typeface="Amatic Bold"/>
              </a:rPr>
              <a:t>.</a:t>
            </a:r>
            <a:endParaRPr lang="en-US" sz="2200" i="1" dirty="0">
              <a:solidFill>
                <a:schemeClr val="accent5"/>
              </a:solidFill>
              <a:latin typeface="Montserrat Light" panose="00000400000000000000" pitchFamily="50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623717" y="6444618"/>
            <a:ext cx="234322" cy="234322"/>
          </a:xfrm>
          <a:prstGeom prst="ellipse">
            <a:avLst/>
          </a:prstGeom>
          <a:noFill/>
          <a:ln w="1905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8257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73075" y="2060790"/>
            <a:ext cx="8229600" cy="1289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ontserrat Light"/>
                <a:ea typeface="+mj-ea"/>
                <a:cs typeface="+mj-cs"/>
              </a:defRPr>
            </a:lvl1pPr>
          </a:lstStyle>
          <a:p>
            <a:r>
              <a:rPr lang="en-US" sz="6600" dirty="0" smtClean="0">
                <a:solidFill>
                  <a:schemeClr val="accent1"/>
                </a:solidFill>
                <a:latin typeface="Amatic Bold"/>
                <a:cs typeface="Amatic Bold"/>
              </a:rPr>
              <a:t>Questions?</a:t>
            </a:r>
            <a:endParaRPr lang="en-US" sz="6600" dirty="0">
              <a:solidFill>
                <a:schemeClr val="accent1"/>
              </a:solidFill>
              <a:cs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46407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809">
            <a:off x="4090442" y="1634617"/>
            <a:ext cx="4036251" cy="522338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accent1"/>
                </a:solidFill>
              </a:rPr>
              <a:t>Handout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6029">
            <a:off x="1921486" y="1041556"/>
            <a:ext cx="4036250" cy="522338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7385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73075" y="2060790"/>
            <a:ext cx="8229600" cy="1289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ontserrat Light"/>
                <a:ea typeface="+mj-ea"/>
                <a:cs typeface="+mj-cs"/>
              </a:defRPr>
            </a:lvl1pPr>
          </a:lstStyle>
          <a:p>
            <a:r>
              <a:rPr lang="en-US" sz="6600" dirty="0" smtClean="0">
                <a:solidFill>
                  <a:schemeClr val="accent1"/>
                </a:solidFill>
                <a:latin typeface="Amatic Bold"/>
                <a:cs typeface="Amatic Bold"/>
              </a:rPr>
              <a:t>Thank  You!!</a:t>
            </a:r>
            <a:endParaRPr lang="en-US" sz="6600" dirty="0">
              <a:solidFill>
                <a:schemeClr val="accent1"/>
              </a:solidFill>
              <a:cs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151377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498" y="3458902"/>
            <a:ext cx="7772400" cy="1470025"/>
          </a:xfrm>
        </p:spPr>
        <p:txBody>
          <a:bodyPr>
            <a:noAutofit/>
          </a:bodyPr>
          <a:lstStyle/>
          <a:p>
            <a:r>
              <a:rPr lang="en-US" sz="9800" dirty="0" smtClean="0">
                <a:solidFill>
                  <a:schemeClr val="accent1"/>
                </a:solidFill>
                <a:cs typeface="Avenir Light"/>
              </a:rPr>
              <a:t>EVALVIZ</a:t>
            </a:r>
            <a:endParaRPr lang="en-US" sz="9800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64741" y="4669529"/>
            <a:ext cx="528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  <a:latin typeface="Amatic"/>
              </a:rPr>
              <a:t>Communicating Evaluation </a:t>
            </a:r>
            <a:r>
              <a:rPr lang="en-US" sz="3600" dirty="0">
                <a:solidFill>
                  <a:schemeClr val="accent1"/>
                </a:solidFill>
                <a:latin typeface="Amatic"/>
              </a:rPr>
              <a:t>D</a:t>
            </a:r>
            <a:r>
              <a:rPr lang="en-US" sz="3600" dirty="0" smtClean="0">
                <a:solidFill>
                  <a:schemeClr val="accent1"/>
                </a:solidFill>
                <a:latin typeface="Amatic"/>
              </a:rPr>
              <a:t>ata </a:t>
            </a:r>
            <a:r>
              <a:rPr lang="en-US" sz="3600" dirty="0">
                <a:solidFill>
                  <a:schemeClr val="accent1"/>
                </a:solidFill>
                <a:latin typeface="Amatic"/>
              </a:rPr>
              <a:t>V</a:t>
            </a:r>
            <a:r>
              <a:rPr lang="en-US" sz="3600" dirty="0" smtClean="0">
                <a:solidFill>
                  <a:schemeClr val="accent1"/>
                </a:solidFill>
                <a:latin typeface="Amatic"/>
              </a:rPr>
              <a:t>isually.</a:t>
            </a:r>
            <a:endParaRPr lang="en-US" sz="3600" dirty="0">
              <a:solidFill>
                <a:schemeClr val="accent1"/>
              </a:solidFill>
              <a:latin typeface="Amat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17141" y="5157130"/>
            <a:ext cx="5110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chemeClr val="accent1"/>
                </a:solidFill>
                <a:latin typeface="Montserrat Ultra Light"/>
              </a:rPr>
              <a:t>www.evalviz.wordpress.com</a:t>
            </a:r>
            <a:endParaRPr lang="en-US" sz="2800" dirty="0">
              <a:solidFill>
                <a:schemeClr val="accent1"/>
              </a:solidFill>
              <a:latin typeface="Montserrat Ultr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297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accent5"/>
                </a:solidFill>
              </a:rPr>
              <a:t>What is Data Visualization?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3" name="Picture 2" descr="Giorgia_DearData_01_B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27" y="3939528"/>
            <a:ext cx="3736033" cy="24782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27" y="1421374"/>
            <a:ext cx="3736033" cy="2470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096" y="1417638"/>
            <a:ext cx="3506936" cy="24782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096" y="3939528"/>
            <a:ext cx="3506936" cy="24782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12802" y="6423919"/>
            <a:ext cx="71739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en-US" sz="1100" dirty="0" smtClean="0">
                <a:latin typeface="Montserrat Ultra Light"/>
                <a:cs typeface="Montserrat Ultra Light"/>
              </a:rPr>
              <a:t>(</a:t>
            </a:r>
            <a:r>
              <a:rPr lang="en-US" sz="1100" dirty="0">
                <a:latin typeface="Montserrat Ultra Light"/>
                <a:cs typeface="Montserrat Ultra Light"/>
              </a:rPr>
              <a:t>Dear Data, </a:t>
            </a:r>
            <a:r>
              <a:rPr lang="en-US" sz="1100" dirty="0" smtClean="0">
                <a:latin typeface="Montserrat Ultra Light"/>
                <a:cs typeface="Montserrat Ultra Light"/>
                <a:hlinkClick r:id="rId7"/>
              </a:rPr>
              <a:t>Week of Clocks</a:t>
            </a:r>
            <a:r>
              <a:rPr lang="en-US" sz="1100" dirty="0" smtClean="0">
                <a:latin typeface="Montserrat Ultra Light"/>
                <a:cs typeface="Montserrat Ultra Light"/>
              </a:rPr>
              <a:t>)</a:t>
            </a:r>
            <a:endParaRPr lang="en-US" sz="1100" dirty="0">
              <a:latin typeface="Montserrat Ultra Light"/>
              <a:cs typeface="Montserrat Ultra Light"/>
            </a:endParaRPr>
          </a:p>
        </p:txBody>
      </p:sp>
    </p:spTree>
    <p:extLst>
      <p:ext uri="{BB962C8B-B14F-4D97-AF65-F5344CB8AC3E}">
        <p14:creationId xmlns:p14="http://schemas.microsoft.com/office/powerpoint/2010/main" val="51150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accent5"/>
                </a:solidFill>
              </a:rPr>
              <a:t>Data Visualization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12802" y="6423919"/>
            <a:ext cx="71739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en-US" sz="1100" dirty="0" smtClean="0">
                <a:latin typeface="Montserrat Ultra Light"/>
                <a:cs typeface="Montserrat Ultra Light"/>
              </a:rPr>
              <a:t>(</a:t>
            </a:r>
            <a:r>
              <a:rPr lang="en-US" sz="1100" dirty="0" smtClean="0">
                <a:latin typeface="Montserrat Ultra Light"/>
                <a:cs typeface="Montserrat Ultra Light"/>
                <a:hlinkClick r:id="rId3"/>
              </a:rPr>
              <a:t>Tribou &amp; Collins, Bloomberg, </a:t>
            </a:r>
            <a:r>
              <a:rPr lang="en-US" sz="1100" dirty="0" smtClean="0">
                <a:latin typeface="Montserrat Ultra Light"/>
                <a:cs typeface="Montserrat Ultra Light"/>
              </a:rPr>
              <a:t>2015)</a:t>
            </a:r>
            <a:endParaRPr lang="en-US" sz="1100" dirty="0">
              <a:latin typeface="Montserrat Ultra Light"/>
              <a:cs typeface="Montserrat Ultra Light"/>
            </a:endParaRPr>
          </a:p>
        </p:txBody>
      </p:sp>
      <p:pic>
        <p:nvPicPr>
          <p:cNvPr id="7" name="Picture 6" descr="Screen Shot 2016-04-12 at 9.26.5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2034735"/>
            <a:ext cx="7953037" cy="372530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29378" y="1678406"/>
            <a:ext cx="764702" cy="712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5686" y="1678406"/>
            <a:ext cx="5346645" cy="712657"/>
          </a:xfrm>
        </p:spPr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r>
              <a:rPr lang="en-US" dirty="0" smtClean="0"/>
              <a:t>This Is How Fast America </a:t>
            </a:r>
          </a:p>
          <a:p>
            <a:pPr marL="0" indent="0" algn="r">
              <a:buNone/>
            </a:pPr>
            <a:r>
              <a:rPr lang="en-US" dirty="0" smtClean="0"/>
              <a:t>Changes Its Mind</a:t>
            </a:r>
          </a:p>
        </p:txBody>
      </p:sp>
    </p:spTree>
    <p:extLst>
      <p:ext uri="{BB962C8B-B14F-4D97-AF65-F5344CB8AC3E}">
        <p14:creationId xmlns:p14="http://schemas.microsoft.com/office/powerpoint/2010/main" val="31856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accent5"/>
                </a:solidFill>
              </a:rPr>
              <a:t>Data Visualization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12802" y="6423919"/>
            <a:ext cx="71739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en-US" sz="1100" dirty="0" smtClean="0">
                <a:latin typeface="Montserrat Ultra Light"/>
                <a:cs typeface="Montserrat Ultra Light"/>
              </a:rPr>
              <a:t>(</a:t>
            </a:r>
            <a:r>
              <a:rPr lang="en-US" sz="1100" dirty="0" smtClean="0">
                <a:latin typeface="Montserrat Ultra Light"/>
                <a:cs typeface="Montserrat Ultra Light"/>
                <a:hlinkClick r:id="rId3"/>
              </a:rPr>
              <a:t>Pew Research Center</a:t>
            </a:r>
            <a:r>
              <a:rPr lang="en-US" sz="1100" dirty="0" smtClean="0">
                <a:latin typeface="Montserrat Ultra Light"/>
                <a:cs typeface="Montserrat Ultra Light"/>
              </a:rPr>
              <a:t>, 2015)</a:t>
            </a:r>
            <a:endParaRPr lang="en-US" sz="1100" dirty="0">
              <a:latin typeface="Montserrat Ultra Light"/>
              <a:cs typeface="Montserrat Ultr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327" y="1547133"/>
            <a:ext cx="4670977" cy="465972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29378" y="1678406"/>
            <a:ext cx="764702" cy="712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1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accent2"/>
                </a:solidFill>
              </a:rPr>
              <a:t>Why Visualize?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19" descr="C:\Users\k6robertson.WADE\Dropbox\ClipArt\Entreprenuers-sharing-ideas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15" y="1800040"/>
            <a:ext cx="6747318" cy="505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01523"/>
      </a:dk2>
      <a:lt2>
        <a:srgbClr val="E6E6E6"/>
      </a:lt2>
      <a:accent1>
        <a:srgbClr val="076473"/>
      </a:accent1>
      <a:accent2>
        <a:srgbClr val="252746"/>
      </a:accent2>
      <a:accent3>
        <a:srgbClr val="43A473"/>
      </a:accent3>
      <a:accent4>
        <a:srgbClr val="CCF84A"/>
      </a:accent4>
      <a:accent5>
        <a:srgbClr val="201523"/>
      </a:accent5>
      <a:accent6>
        <a:srgbClr val="999999"/>
      </a:accent6>
      <a:hlink>
        <a:srgbClr val="666666"/>
      </a:hlink>
      <a:folHlink>
        <a:srgbClr val="E6E6E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AE">
    <a:dk1>
      <a:srgbClr val="3F3F3F"/>
    </a:dk1>
    <a:lt1>
      <a:sysClr val="window" lastClr="FFFFFF"/>
    </a:lt1>
    <a:dk2>
      <a:srgbClr val="7F7F7F"/>
    </a:dk2>
    <a:lt2>
      <a:srgbClr val="E7E6E6"/>
    </a:lt2>
    <a:accent1>
      <a:srgbClr val="2B1D2E"/>
    </a:accent1>
    <a:accent2>
      <a:srgbClr val="323657"/>
    </a:accent2>
    <a:accent3>
      <a:srgbClr val="076473"/>
    </a:accent3>
    <a:accent4>
      <a:srgbClr val="54B087"/>
    </a:accent4>
    <a:accent5>
      <a:srgbClr val="D6F567"/>
    </a:accent5>
    <a:accent6>
      <a:srgbClr val="3F3F3F"/>
    </a:accent6>
    <a:hlink>
      <a:srgbClr val="2B1D2E"/>
    </a:hlink>
    <a:folHlink>
      <a:srgbClr val="323657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MAE">
    <a:dk1>
      <a:srgbClr val="3F3F3F"/>
    </a:dk1>
    <a:lt1>
      <a:sysClr val="window" lastClr="FFFFFF"/>
    </a:lt1>
    <a:dk2>
      <a:srgbClr val="7F7F7F"/>
    </a:dk2>
    <a:lt2>
      <a:srgbClr val="E7E6E6"/>
    </a:lt2>
    <a:accent1>
      <a:srgbClr val="2B1D2E"/>
    </a:accent1>
    <a:accent2>
      <a:srgbClr val="323657"/>
    </a:accent2>
    <a:accent3>
      <a:srgbClr val="076473"/>
    </a:accent3>
    <a:accent4>
      <a:srgbClr val="54B087"/>
    </a:accent4>
    <a:accent5>
      <a:srgbClr val="D6F567"/>
    </a:accent5>
    <a:accent6>
      <a:srgbClr val="3F3F3F"/>
    </a:accent6>
    <a:hlink>
      <a:srgbClr val="2B1D2E"/>
    </a:hlink>
    <a:folHlink>
      <a:srgbClr val="323657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5679</TotalTime>
  <Words>1158</Words>
  <Application>Microsoft Office PowerPoint</Application>
  <PresentationFormat>On-screen Show (4:3)</PresentationFormat>
  <Paragraphs>331</Paragraphs>
  <Slides>51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Data Visualization</vt:lpstr>
      <vt:lpstr>Who Are We?</vt:lpstr>
      <vt:lpstr>Who Are You?</vt:lpstr>
      <vt:lpstr>Agenda</vt:lpstr>
      <vt:lpstr>Handout</vt:lpstr>
      <vt:lpstr>What is Data Visualization?</vt:lpstr>
      <vt:lpstr>Data Visualization</vt:lpstr>
      <vt:lpstr>Data Visualization</vt:lpstr>
      <vt:lpstr>Why Visualize?</vt:lpstr>
      <vt:lpstr>Part  I Evaluation Questions</vt:lpstr>
      <vt:lpstr>From Evaluation Questions to Data Visualization</vt:lpstr>
      <vt:lpstr>Evaluation Questions</vt:lpstr>
      <vt:lpstr>Evaluation Questions</vt:lpstr>
      <vt:lpstr>Resources for good EQ’s</vt:lpstr>
      <vt:lpstr>Resources for good EQ’s</vt:lpstr>
      <vt:lpstr>Evaluation Questions</vt:lpstr>
      <vt:lpstr>Evaluation  Questions</vt:lpstr>
      <vt:lpstr>Evaluation  Questions</vt:lpstr>
      <vt:lpstr>Evaluation  Questions</vt:lpstr>
      <vt:lpstr>Evaluation  Questions</vt:lpstr>
      <vt:lpstr>Evaluation  Questions</vt:lpstr>
      <vt:lpstr>Group Activity  1 Evaluation Questions</vt:lpstr>
      <vt:lpstr>Part  II Data Viz &amp; Charts</vt:lpstr>
      <vt:lpstr>Data Viz Guidelines</vt:lpstr>
      <vt:lpstr>PowerPoint Presentation</vt:lpstr>
      <vt:lpstr>Chart Resources</vt:lpstr>
      <vt:lpstr>Charts Based on Data Type</vt:lpstr>
      <vt:lpstr>Evaluation Questions</vt:lpstr>
      <vt:lpstr>Evaluation  Questions</vt:lpstr>
      <vt:lpstr>Evaluation  Questions</vt:lpstr>
      <vt:lpstr>Evaluation  Questions</vt:lpstr>
      <vt:lpstr>Evaluation  Questions</vt:lpstr>
      <vt:lpstr>Evaluation  Questions</vt:lpstr>
      <vt:lpstr>Group Activity  2 Evaluation Questions</vt:lpstr>
      <vt:lpstr>Part  III Case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EVALVIZ</vt:lpstr>
    </vt:vector>
  </TitlesOfParts>
  <Company>Western Michigan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Visualization for Evaluators</dc:title>
  <dc:creator>Lyssa Wilson</dc:creator>
  <cp:lastModifiedBy>Bennett-Clark, Felecia</cp:lastModifiedBy>
  <cp:revision>124</cp:revision>
  <dcterms:created xsi:type="dcterms:W3CDTF">2016-03-10T17:26:04Z</dcterms:created>
  <dcterms:modified xsi:type="dcterms:W3CDTF">2016-04-18T19:22:10Z</dcterms:modified>
</cp:coreProperties>
</file>